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6" r:id="rId2"/>
    <p:sldId id="257" r:id="rId3"/>
    <p:sldId id="298" r:id="rId4"/>
    <p:sldId id="311" r:id="rId5"/>
    <p:sldId id="259" r:id="rId6"/>
    <p:sldId id="312" r:id="rId7"/>
    <p:sldId id="260" r:id="rId8"/>
    <p:sldId id="293" r:id="rId9"/>
    <p:sldId id="313" r:id="rId10"/>
    <p:sldId id="261" r:id="rId11"/>
    <p:sldId id="263" r:id="rId12"/>
    <p:sldId id="264" r:id="rId13"/>
    <p:sldId id="265" r:id="rId14"/>
    <p:sldId id="269" r:id="rId15"/>
    <p:sldId id="270" r:id="rId16"/>
    <p:sldId id="267" r:id="rId17"/>
    <p:sldId id="268" r:id="rId18"/>
    <p:sldId id="272" r:id="rId19"/>
    <p:sldId id="299" r:id="rId20"/>
    <p:sldId id="295" r:id="rId21"/>
    <p:sldId id="276" r:id="rId22"/>
    <p:sldId id="296" r:id="rId23"/>
    <p:sldId id="301" r:id="rId24"/>
    <p:sldId id="306" r:id="rId25"/>
    <p:sldId id="302" r:id="rId26"/>
    <p:sldId id="303" r:id="rId27"/>
    <p:sldId id="304" r:id="rId28"/>
    <p:sldId id="294" r:id="rId29"/>
    <p:sldId id="280" r:id="rId30"/>
    <p:sldId id="307" r:id="rId31"/>
    <p:sldId id="308" r:id="rId32"/>
    <p:sldId id="305" r:id="rId33"/>
    <p:sldId id="309" r:id="rId34"/>
    <p:sldId id="266" r:id="rId35"/>
    <p:sldId id="292" r:id="rId36"/>
    <p:sldId id="310" r:id="rId37"/>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p:cViewPr varScale="1">
        <p:scale>
          <a:sx n="97" d="100"/>
          <a:sy n="97" d="100"/>
        </p:scale>
        <p:origin x="96"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A6260870-70C8-4F78-8071-3D0407B31B1F}" type="datetimeFigureOut">
              <a:rPr lang="en-GB" smtClean="0"/>
              <a:t>05/12/2017</a:t>
            </a:fld>
            <a:endParaRPr lang="en-GB"/>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FADD37AC-FD8E-4EC2-86E6-C1604A94E1A4}" type="slidenum">
              <a:rPr lang="en-GB" smtClean="0"/>
              <a:t>‹#›</a:t>
            </a:fld>
            <a:endParaRPr lang="en-GB"/>
          </a:p>
        </p:txBody>
      </p:sp>
    </p:spTree>
    <p:extLst>
      <p:ext uri="{BB962C8B-B14F-4D97-AF65-F5344CB8AC3E}">
        <p14:creationId xmlns:p14="http://schemas.microsoft.com/office/powerpoint/2010/main" val="30516442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D676F76A-1246-41C5-8596-B54748691AF0}" type="datetimeFigureOut">
              <a:rPr lang="en-GB" smtClean="0"/>
              <a:t>05/12/2017</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45FD6F75-A193-42A2-A3E4-83CE05CDDE2F}" type="slidenum">
              <a:rPr lang="en-GB" smtClean="0"/>
              <a:t>‹#›</a:t>
            </a:fld>
            <a:endParaRPr lang="en-GB"/>
          </a:p>
        </p:txBody>
      </p:sp>
    </p:spTree>
    <p:extLst>
      <p:ext uri="{BB962C8B-B14F-4D97-AF65-F5344CB8AC3E}">
        <p14:creationId xmlns:p14="http://schemas.microsoft.com/office/powerpoint/2010/main" val="219430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1</a:t>
            </a:fld>
            <a:endParaRPr lang="en-GB"/>
          </a:p>
        </p:txBody>
      </p:sp>
    </p:spTree>
    <p:extLst>
      <p:ext uri="{BB962C8B-B14F-4D97-AF65-F5344CB8AC3E}">
        <p14:creationId xmlns:p14="http://schemas.microsoft.com/office/powerpoint/2010/main" val="474305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12</a:t>
            </a:fld>
            <a:endParaRPr lang="en-GB"/>
          </a:p>
        </p:txBody>
      </p:sp>
    </p:spTree>
    <p:extLst>
      <p:ext uri="{BB962C8B-B14F-4D97-AF65-F5344CB8AC3E}">
        <p14:creationId xmlns:p14="http://schemas.microsoft.com/office/powerpoint/2010/main" val="1081942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13</a:t>
            </a:fld>
            <a:endParaRPr lang="en-GB"/>
          </a:p>
        </p:txBody>
      </p:sp>
    </p:spTree>
    <p:extLst>
      <p:ext uri="{BB962C8B-B14F-4D97-AF65-F5344CB8AC3E}">
        <p14:creationId xmlns:p14="http://schemas.microsoft.com/office/powerpoint/2010/main" val="1567699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14</a:t>
            </a:fld>
            <a:endParaRPr lang="en-GB"/>
          </a:p>
        </p:txBody>
      </p:sp>
    </p:spTree>
    <p:extLst>
      <p:ext uri="{BB962C8B-B14F-4D97-AF65-F5344CB8AC3E}">
        <p14:creationId xmlns:p14="http://schemas.microsoft.com/office/powerpoint/2010/main" val="4135756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15</a:t>
            </a:fld>
            <a:endParaRPr lang="en-GB"/>
          </a:p>
        </p:txBody>
      </p:sp>
    </p:spTree>
    <p:extLst>
      <p:ext uri="{BB962C8B-B14F-4D97-AF65-F5344CB8AC3E}">
        <p14:creationId xmlns:p14="http://schemas.microsoft.com/office/powerpoint/2010/main" val="515163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16</a:t>
            </a:fld>
            <a:endParaRPr lang="en-GB"/>
          </a:p>
        </p:txBody>
      </p:sp>
    </p:spTree>
    <p:extLst>
      <p:ext uri="{BB962C8B-B14F-4D97-AF65-F5344CB8AC3E}">
        <p14:creationId xmlns:p14="http://schemas.microsoft.com/office/powerpoint/2010/main" val="1841149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17</a:t>
            </a:fld>
            <a:endParaRPr lang="en-GB"/>
          </a:p>
        </p:txBody>
      </p:sp>
    </p:spTree>
    <p:extLst>
      <p:ext uri="{BB962C8B-B14F-4D97-AF65-F5344CB8AC3E}">
        <p14:creationId xmlns:p14="http://schemas.microsoft.com/office/powerpoint/2010/main" val="836540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18</a:t>
            </a:fld>
            <a:endParaRPr lang="en-GB"/>
          </a:p>
        </p:txBody>
      </p:sp>
    </p:spTree>
    <p:extLst>
      <p:ext uri="{BB962C8B-B14F-4D97-AF65-F5344CB8AC3E}">
        <p14:creationId xmlns:p14="http://schemas.microsoft.com/office/powerpoint/2010/main" val="2165529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20</a:t>
            </a:fld>
            <a:endParaRPr lang="en-GB"/>
          </a:p>
        </p:txBody>
      </p:sp>
    </p:spTree>
    <p:extLst>
      <p:ext uri="{BB962C8B-B14F-4D97-AF65-F5344CB8AC3E}">
        <p14:creationId xmlns:p14="http://schemas.microsoft.com/office/powerpoint/2010/main" val="3100233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21</a:t>
            </a:fld>
            <a:endParaRPr lang="en-GB"/>
          </a:p>
        </p:txBody>
      </p:sp>
    </p:spTree>
    <p:extLst>
      <p:ext uri="{BB962C8B-B14F-4D97-AF65-F5344CB8AC3E}">
        <p14:creationId xmlns:p14="http://schemas.microsoft.com/office/powerpoint/2010/main" val="38690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25</a:t>
            </a:fld>
            <a:endParaRPr lang="en-GB"/>
          </a:p>
        </p:txBody>
      </p:sp>
    </p:spTree>
    <p:extLst>
      <p:ext uri="{BB962C8B-B14F-4D97-AF65-F5344CB8AC3E}">
        <p14:creationId xmlns:p14="http://schemas.microsoft.com/office/powerpoint/2010/main" val="1837397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2</a:t>
            </a:fld>
            <a:endParaRPr lang="en-GB"/>
          </a:p>
        </p:txBody>
      </p:sp>
    </p:spTree>
    <p:extLst>
      <p:ext uri="{BB962C8B-B14F-4D97-AF65-F5344CB8AC3E}">
        <p14:creationId xmlns:p14="http://schemas.microsoft.com/office/powerpoint/2010/main" val="515916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26</a:t>
            </a:fld>
            <a:endParaRPr lang="en-GB"/>
          </a:p>
        </p:txBody>
      </p:sp>
    </p:spTree>
    <p:extLst>
      <p:ext uri="{BB962C8B-B14F-4D97-AF65-F5344CB8AC3E}">
        <p14:creationId xmlns:p14="http://schemas.microsoft.com/office/powerpoint/2010/main" val="4242531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27</a:t>
            </a:fld>
            <a:endParaRPr lang="en-GB"/>
          </a:p>
        </p:txBody>
      </p:sp>
    </p:spTree>
    <p:extLst>
      <p:ext uri="{BB962C8B-B14F-4D97-AF65-F5344CB8AC3E}">
        <p14:creationId xmlns:p14="http://schemas.microsoft.com/office/powerpoint/2010/main" val="3987768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28</a:t>
            </a:fld>
            <a:endParaRPr lang="en-GB"/>
          </a:p>
        </p:txBody>
      </p:sp>
    </p:spTree>
    <p:extLst>
      <p:ext uri="{BB962C8B-B14F-4D97-AF65-F5344CB8AC3E}">
        <p14:creationId xmlns:p14="http://schemas.microsoft.com/office/powerpoint/2010/main" val="1801288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29</a:t>
            </a:fld>
            <a:endParaRPr lang="en-GB"/>
          </a:p>
        </p:txBody>
      </p:sp>
    </p:spTree>
    <p:extLst>
      <p:ext uri="{BB962C8B-B14F-4D97-AF65-F5344CB8AC3E}">
        <p14:creationId xmlns:p14="http://schemas.microsoft.com/office/powerpoint/2010/main" val="3314540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30</a:t>
            </a:fld>
            <a:endParaRPr lang="en-GB"/>
          </a:p>
        </p:txBody>
      </p:sp>
    </p:spTree>
    <p:extLst>
      <p:ext uri="{BB962C8B-B14F-4D97-AF65-F5344CB8AC3E}">
        <p14:creationId xmlns:p14="http://schemas.microsoft.com/office/powerpoint/2010/main" val="2294624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32</a:t>
            </a:fld>
            <a:endParaRPr lang="en-GB"/>
          </a:p>
        </p:txBody>
      </p:sp>
    </p:spTree>
    <p:extLst>
      <p:ext uri="{BB962C8B-B14F-4D97-AF65-F5344CB8AC3E}">
        <p14:creationId xmlns:p14="http://schemas.microsoft.com/office/powerpoint/2010/main" val="2400623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34</a:t>
            </a:fld>
            <a:endParaRPr lang="en-GB"/>
          </a:p>
        </p:txBody>
      </p:sp>
    </p:spTree>
    <p:extLst>
      <p:ext uri="{BB962C8B-B14F-4D97-AF65-F5344CB8AC3E}">
        <p14:creationId xmlns:p14="http://schemas.microsoft.com/office/powerpoint/2010/main" val="3797572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35</a:t>
            </a:fld>
            <a:endParaRPr lang="en-GB"/>
          </a:p>
        </p:txBody>
      </p:sp>
    </p:spTree>
    <p:extLst>
      <p:ext uri="{BB962C8B-B14F-4D97-AF65-F5344CB8AC3E}">
        <p14:creationId xmlns:p14="http://schemas.microsoft.com/office/powerpoint/2010/main" val="2215999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3</a:t>
            </a:fld>
            <a:endParaRPr lang="en-GB"/>
          </a:p>
        </p:txBody>
      </p:sp>
    </p:spTree>
    <p:extLst>
      <p:ext uri="{BB962C8B-B14F-4D97-AF65-F5344CB8AC3E}">
        <p14:creationId xmlns:p14="http://schemas.microsoft.com/office/powerpoint/2010/main" val="256246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4</a:t>
            </a:fld>
            <a:endParaRPr lang="en-GB"/>
          </a:p>
        </p:txBody>
      </p:sp>
    </p:spTree>
    <p:extLst>
      <p:ext uri="{BB962C8B-B14F-4D97-AF65-F5344CB8AC3E}">
        <p14:creationId xmlns:p14="http://schemas.microsoft.com/office/powerpoint/2010/main" val="813134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5</a:t>
            </a:fld>
            <a:endParaRPr lang="en-GB"/>
          </a:p>
        </p:txBody>
      </p:sp>
    </p:spTree>
    <p:extLst>
      <p:ext uri="{BB962C8B-B14F-4D97-AF65-F5344CB8AC3E}">
        <p14:creationId xmlns:p14="http://schemas.microsoft.com/office/powerpoint/2010/main" val="407685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6</a:t>
            </a:fld>
            <a:endParaRPr lang="en-GB"/>
          </a:p>
        </p:txBody>
      </p:sp>
    </p:spTree>
    <p:extLst>
      <p:ext uri="{BB962C8B-B14F-4D97-AF65-F5344CB8AC3E}">
        <p14:creationId xmlns:p14="http://schemas.microsoft.com/office/powerpoint/2010/main" val="2649094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7</a:t>
            </a:fld>
            <a:endParaRPr lang="en-GB"/>
          </a:p>
        </p:txBody>
      </p:sp>
    </p:spTree>
    <p:extLst>
      <p:ext uri="{BB962C8B-B14F-4D97-AF65-F5344CB8AC3E}">
        <p14:creationId xmlns:p14="http://schemas.microsoft.com/office/powerpoint/2010/main" val="1323759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10</a:t>
            </a:fld>
            <a:endParaRPr lang="en-GB"/>
          </a:p>
        </p:txBody>
      </p:sp>
    </p:spTree>
    <p:extLst>
      <p:ext uri="{BB962C8B-B14F-4D97-AF65-F5344CB8AC3E}">
        <p14:creationId xmlns:p14="http://schemas.microsoft.com/office/powerpoint/2010/main" val="3336418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5FD6F75-A193-42A2-A3E4-83CE05CDDE2F}" type="slidenum">
              <a:rPr lang="en-GB" smtClean="0"/>
              <a:t>11</a:t>
            </a:fld>
            <a:endParaRPr lang="en-GB"/>
          </a:p>
        </p:txBody>
      </p:sp>
    </p:spTree>
    <p:extLst>
      <p:ext uri="{BB962C8B-B14F-4D97-AF65-F5344CB8AC3E}">
        <p14:creationId xmlns:p14="http://schemas.microsoft.com/office/powerpoint/2010/main" val="2347170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C8BDC325-559A-4BD6-93BE-97D2DD1D0E1C}" type="datetimeFigureOut">
              <a:rPr lang="en-GB" smtClean="0"/>
              <a:t>05/12/2017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796C2DF-4429-4949-B688-AF74622F4183}" type="slidenum">
              <a:rPr lang="en-GB" smtClean="0"/>
              <a:t>‹#›</a:t>
            </a:fld>
            <a:endParaRPr lang="en-GB"/>
          </a:p>
        </p:txBody>
      </p:sp>
    </p:spTree>
    <p:extLst>
      <p:ext uri="{BB962C8B-B14F-4D97-AF65-F5344CB8AC3E}">
        <p14:creationId xmlns:p14="http://schemas.microsoft.com/office/powerpoint/2010/main" val="1685930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8BDC325-559A-4BD6-93BE-97D2DD1D0E1C}" type="datetimeFigureOut">
              <a:rPr lang="en-GB" smtClean="0"/>
              <a:t>05/12/2017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796C2DF-4429-4949-B688-AF74622F4183}" type="slidenum">
              <a:rPr lang="en-GB" smtClean="0"/>
              <a:t>‹#›</a:t>
            </a:fld>
            <a:endParaRPr lang="en-GB"/>
          </a:p>
        </p:txBody>
      </p:sp>
    </p:spTree>
    <p:extLst>
      <p:ext uri="{BB962C8B-B14F-4D97-AF65-F5344CB8AC3E}">
        <p14:creationId xmlns:p14="http://schemas.microsoft.com/office/powerpoint/2010/main" val="3659171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8BDC325-559A-4BD6-93BE-97D2DD1D0E1C}" type="datetimeFigureOut">
              <a:rPr lang="en-GB" smtClean="0"/>
              <a:t>05/12/2017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796C2DF-4429-4949-B688-AF74622F4183}" type="slidenum">
              <a:rPr lang="en-GB" smtClean="0"/>
              <a:t>‹#›</a:t>
            </a:fld>
            <a:endParaRPr lang="en-GB"/>
          </a:p>
        </p:txBody>
      </p:sp>
    </p:spTree>
    <p:extLst>
      <p:ext uri="{BB962C8B-B14F-4D97-AF65-F5344CB8AC3E}">
        <p14:creationId xmlns:p14="http://schemas.microsoft.com/office/powerpoint/2010/main" val="2130807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8BDC325-559A-4BD6-93BE-97D2DD1D0E1C}" type="datetimeFigureOut">
              <a:rPr lang="en-GB" smtClean="0"/>
              <a:t>05/12/2017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796C2DF-4429-4949-B688-AF74622F4183}" type="slidenum">
              <a:rPr lang="en-GB" smtClean="0"/>
              <a:t>‹#›</a:t>
            </a:fld>
            <a:endParaRPr lang="en-GB"/>
          </a:p>
        </p:txBody>
      </p:sp>
    </p:spTree>
    <p:extLst>
      <p:ext uri="{BB962C8B-B14F-4D97-AF65-F5344CB8AC3E}">
        <p14:creationId xmlns:p14="http://schemas.microsoft.com/office/powerpoint/2010/main" val="1047446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8BDC325-559A-4BD6-93BE-97D2DD1D0E1C}" type="datetimeFigureOut">
              <a:rPr lang="en-GB" smtClean="0"/>
              <a:t>05/12/2017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796C2DF-4429-4949-B688-AF74622F4183}" type="slidenum">
              <a:rPr lang="en-GB" smtClean="0"/>
              <a:t>‹#›</a:t>
            </a:fld>
            <a:endParaRPr lang="en-GB"/>
          </a:p>
        </p:txBody>
      </p:sp>
    </p:spTree>
    <p:extLst>
      <p:ext uri="{BB962C8B-B14F-4D97-AF65-F5344CB8AC3E}">
        <p14:creationId xmlns:p14="http://schemas.microsoft.com/office/powerpoint/2010/main" val="162434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C8BDC325-559A-4BD6-93BE-97D2DD1D0E1C}" type="datetimeFigureOut">
              <a:rPr lang="en-GB" smtClean="0"/>
              <a:t>05/12/2017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796C2DF-4429-4949-B688-AF74622F4183}" type="slidenum">
              <a:rPr lang="en-GB" smtClean="0"/>
              <a:t>‹#›</a:t>
            </a:fld>
            <a:endParaRPr lang="en-GB"/>
          </a:p>
        </p:txBody>
      </p:sp>
    </p:spTree>
    <p:extLst>
      <p:ext uri="{BB962C8B-B14F-4D97-AF65-F5344CB8AC3E}">
        <p14:creationId xmlns:p14="http://schemas.microsoft.com/office/powerpoint/2010/main" val="1982036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C8BDC325-559A-4BD6-93BE-97D2DD1D0E1C}" type="datetimeFigureOut">
              <a:rPr lang="en-GB" smtClean="0"/>
              <a:t>05/12/2017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796C2DF-4429-4949-B688-AF74622F4183}" type="slidenum">
              <a:rPr lang="en-GB" smtClean="0"/>
              <a:t>‹#›</a:t>
            </a:fld>
            <a:endParaRPr lang="en-GB"/>
          </a:p>
        </p:txBody>
      </p:sp>
    </p:spTree>
    <p:extLst>
      <p:ext uri="{BB962C8B-B14F-4D97-AF65-F5344CB8AC3E}">
        <p14:creationId xmlns:p14="http://schemas.microsoft.com/office/powerpoint/2010/main" val="117612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C8BDC325-559A-4BD6-93BE-97D2DD1D0E1C}" type="datetimeFigureOut">
              <a:rPr lang="en-GB" smtClean="0"/>
              <a:t>05/12/2017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796C2DF-4429-4949-B688-AF74622F4183}" type="slidenum">
              <a:rPr lang="en-GB" smtClean="0"/>
              <a:t>‹#›</a:t>
            </a:fld>
            <a:endParaRPr lang="en-GB"/>
          </a:p>
        </p:txBody>
      </p:sp>
    </p:spTree>
    <p:extLst>
      <p:ext uri="{BB962C8B-B14F-4D97-AF65-F5344CB8AC3E}">
        <p14:creationId xmlns:p14="http://schemas.microsoft.com/office/powerpoint/2010/main" val="1116471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BDC325-559A-4BD6-93BE-97D2DD1D0E1C}" type="datetimeFigureOut">
              <a:rPr lang="en-GB" smtClean="0"/>
              <a:t>05/12/2017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796C2DF-4429-4949-B688-AF74622F4183}" type="slidenum">
              <a:rPr lang="en-GB" smtClean="0"/>
              <a:t>‹#›</a:t>
            </a:fld>
            <a:endParaRPr lang="en-GB"/>
          </a:p>
        </p:txBody>
      </p:sp>
    </p:spTree>
    <p:extLst>
      <p:ext uri="{BB962C8B-B14F-4D97-AF65-F5344CB8AC3E}">
        <p14:creationId xmlns:p14="http://schemas.microsoft.com/office/powerpoint/2010/main" val="525521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BDC325-559A-4BD6-93BE-97D2DD1D0E1C}" type="datetimeFigureOut">
              <a:rPr lang="en-GB" smtClean="0"/>
              <a:t>05/12/2017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796C2DF-4429-4949-B688-AF74622F4183}" type="slidenum">
              <a:rPr lang="en-GB" smtClean="0"/>
              <a:t>‹#›</a:t>
            </a:fld>
            <a:endParaRPr lang="en-GB"/>
          </a:p>
        </p:txBody>
      </p:sp>
    </p:spTree>
    <p:extLst>
      <p:ext uri="{BB962C8B-B14F-4D97-AF65-F5344CB8AC3E}">
        <p14:creationId xmlns:p14="http://schemas.microsoft.com/office/powerpoint/2010/main" val="3823434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BDC325-559A-4BD6-93BE-97D2DD1D0E1C}" type="datetimeFigureOut">
              <a:rPr lang="en-GB" smtClean="0"/>
              <a:t>05/12/2017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796C2DF-4429-4949-B688-AF74622F4183}" type="slidenum">
              <a:rPr lang="en-GB" smtClean="0"/>
              <a:t>‹#›</a:t>
            </a:fld>
            <a:endParaRPr lang="en-GB"/>
          </a:p>
        </p:txBody>
      </p:sp>
    </p:spTree>
    <p:extLst>
      <p:ext uri="{BB962C8B-B14F-4D97-AF65-F5344CB8AC3E}">
        <p14:creationId xmlns:p14="http://schemas.microsoft.com/office/powerpoint/2010/main" val="2606936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BDC325-559A-4BD6-93BE-97D2DD1D0E1C}" type="datetimeFigureOut">
              <a:rPr lang="en-GB" smtClean="0"/>
              <a:t>05/12/2017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96C2DF-4429-4949-B688-AF74622F4183}" type="slidenum">
              <a:rPr lang="en-GB" smtClean="0"/>
              <a:t>‹#›</a:t>
            </a:fld>
            <a:endParaRPr lang="en-GB"/>
          </a:p>
        </p:txBody>
      </p:sp>
    </p:spTree>
    <p:extLst>
      <p:ext uri="{BB962C8B-B14F-4D97-AF65-F5344CB8AC3E}">
        <p14:creationId xmlns:p14="http://schemas.microsoft.com/office/powerpoint/2010/main" val="2288794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qgis.org/en/sit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flickr.com/groups/qgis/pool/" TargetMode="External"/><Relationship Id="rId4" Type="http://schemas.openxmlformats.org/officeDocument/2006/relationships/hyperlink" Target="http://www.qgis.org/en/docs/index.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www.saga-gis.org/en/index.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openstreetmap.org/#map=6/54.910/-3.432"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orldgrids.org/doku.php/source_data#other_sources_of_global_environmental_lay"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freegisdata.rtwilson.com/"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7987" y="3706536"/>
            <a:ext cx="9144000" cy="2387600"/>
          </a:xfrm>
        </p:spPr>
        <p:txBody>
          <a:bodyPr>
            <a:normAutofit fontScale="90000"/>
          </a:bodyPr>
          <a:lstStyle/>
          <a:p>
            <a:r>
              <a:rPr lang="en-GB" b="1" dirty="0" smtClean="0"/>
              <a:t>Tutorial:</a:t>
            </a:r>
            <a:br>
              <a:rPr lang="en-GB" b="1" dirty="0" smtClean="0"/>
            </a:br>
            <a:r>
              <a:rPr lang="en-GB" b="1" dirty="0" smtClean="0"/>
              <a:t>An </a:t>
            </a:r>
            <a:r>
              <a:rPr lang="en-GB" b="1" dirty="0"/>
              <a:t>introduction to QGIS</a:t>
            </a:r>
            <a:r>
              <a:rPr lang="en-GB" dirty="0"/>
              <a:t/>
            </a:r>
            <a:br>
              <a:rPr lang="en-GB" dirty="0"/>
            </a:br>
            <a:endParaRPr lang="en-GB" dirty="0"/>
          </a:p>
        </p:txBody>
      </p:sp>
      <p:sp>
        <p:nvSpPr>
          <p:cNvPr id="3" name="Subtitle 2"/>
          <p:cNvSpPr>
            <a:spLocks noGrp="1"/>
          </p:cNvSpPr>
          <p:nvPr>
            <p:ph type="subTitle" idx="1"/>
          </p:nvPr>
        </p:nvSpPr>
        <p:spPr>
          <a:xfrm>
            <a:off x="111319" y="5744279"/>
            <a:ext cx="9144000" cy="1655762"/>
          </a:xfrm>
        </p:spPr>
        <p:txBody>
          <a:bodyPr>
            <a:normAutofit/>
          </a:bodyPr>
          <a:lstStyle/>
          <a:p>
            <a:pPr algn="l"/>
            <a:r>
              <a:rPr lang="en-GB" sz="2000" dirty="0"/>
              <a:t>b</a:t>
            </a:r>
            <a:r>
              <a:rPr lang="en-GB" sz="2000" dirty="0" smtClean="0"/>
              <a:t>y Alicia Ledo</a:t>
            </a:r>
          </a:p>
          <a:p>
            <a:pPr algn="l"/>
            <a:r>
              <a:rPr lang="en-GB" sz="2000" dirty="0" smtClean="0"/>
              <a:t>alicialedo@gmail.com</a:t>
            </a:r>
            <a:endParaRPr lang="en-GB" sz="2000" dirty="0"/>
          </a:p>
        </p:txBody>
      </p:sp>
      <p:pic>
        <p:nvPicPr>
          <p:cNvPr id="6" name="Picture 5"/>
          <p:cNvPicPr>
            <a:picLocks noChangeAspect="1"/>
          </p:cNvPicPr>
          <p:nvPr/>
        </p:nvPicPr>
        <p:blipFill>
          <a:blip r:embed="rId3"/>
          <a:stretch>
            <a:fillRect/>
          </a:stretch>
        </p:blipFill>
        <p:spPr>
          <a:xfrm>
            <a:off x="5193036" y="2049793"/>
            <a:ext cx="1381125" cy="1524000"/>
          </a:xfrm>
          <a:prstGeom prst="rect">
            <a:avLst/>
          </a:prstGeom>
        </p:spPr>
      </p:pic>
      <p:sp>
        <p:nvSpPr>
          <p:cNvPr id="7" name="Rectangle 6"/>
          <p:cNvSpPr/>
          <p:nvPr/>
        </p:nvSpPr>
        <p:spPr>
          <a:xfrm>
            <a:off x="259009" y="987314"/>
            <a:ext cx="6096000" cy="923330"/>
          </a:xfrm>
          <a:prstGeom prst="rect">
            <a:avLst/>
          </a:prstGeom>
          <a:solidFill>
            <a:schemeClr val="accent1">
              <a:lumMod val="20000"/>
              <a:lumOff val="80000"/>
            </a:schemeClr>
          </a:solidFill>
        </p:spPr>
        <p:txBody>
          <a:bodyPr>
            <a:spAutoFit/>
          </a:bodyPr>
          <a:lstStyle/>
          <a:p>
            <a:r>
              <a:rPr lang="en-GB" b="1" dirty="0"/>
              <a:t>Skill Sharing</a:t>
            </a:r>
          </a:p>
          <a:p>
            <a:r>
              <a:rPr lang="en-GB" dirty="0"/>
              <a:t>Share your </a:t>
            </a:r>
            <a:r>
              <a:rPr lang="en-GB" dirty="0" err="1"/>
              <a:t>favorite</a:t>
            </a:r>
            <a:r>
              <a:rPr lang="en-GB" dirty="0"/>
              <a:t> coding skills and tools with your friends and colleagues in friendly, no-pressure work-</a:t>
            </a:r>
            <a:r>
              <a:rPr lang="en-GB" dirty="0" err="1"/>
              <a:t>alongs</a:t>
            </a:r>
            <a:r>
              <a:rPr lang="en-GB" dirty="0"/>
              <a:t>.</a:t>
            </a:r>
          </a:p>
        </p:txBody>
      </p:sp>
      <p:sp>
        <p:nvSpPr>
          <p:cNvPr id="8" name="TextBox 7"/>
          <p:cNvSpPr txBox="1"/>
          <p:nvPr/>
        </p:nvSpPr>
        <p:spPr>
          <a:xfrm>
            <a:off x="259009" y="331351"/>
            <a:ext cx="4934027" cy="523220"/>
          </a:xfrm>
          <a:prstGeom prst="rect">
            <a:avLst/>
          </a:prstGeom>
          <a:noFill/>
        </p:spPr>
        <p:txBody>
          <a:bodyPr wrap="square" rtlCol="0">
            <a:spAutoFit/>
          </a:bodyPr>
          <a:lstStyle/>
          <a:p>
            <a:r>
              <a:rPr lang="en-GB" sz="2800" dirty="0" smtClean="0">
                <a:solidFill>
                  <a:schemeClr val="accent1">
                    <a:lumMod val="75000"/>
                  </a:schemeClr>
                </a:solidFill>
                <a:latin typeface="Forte" panose="03060902040502070203" pitchFamily="66" charset="0"/>
              </a:rPr>
              <a:t>Aberdeen Study Group </a:t>
            </a:r>
            <a:endParaRPr lang="en-GB" sz="2800" dirty="0">
              <a:solidFill>
                <a:schemeClr val="accent1">
                  <a:lumMod val="75000"/>
                </a:schemeClr>
              </a:solidFill>
              <a:latin typeface="Forte" panose="03060902040502070203" pitchFamily="66" charset="0"/>
            </a:endParaRPr>
          </a:p>
        </p:txBody>
      </p:sp>
    </p:spTree>
    <p:extLst>
      <p:ext uri="{BB962C8B-B14F-4D97-AF65-F5344CB8AC3E}">
        <p14:creationId xmlns:p14="http://schemas.microsoft.com/office/powerpoint/2010/main" val="2348157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47" y="159594"/>
            <a:ext cx="10515600" cy="1325563"/>
          </a:xfrm>
        </p:spPr>
        <p:txBody>
          <a:bodyPr/>
          <a:lstStyle/>
          <a:p>
            <a:r>
              <a:rPr lang="en-GB" b="1" dirty="0" smtClean="0"/>
              <a:t>2. QGIS interface</a:t>
            </a:r>
            <a:endParaRPr lang="en-GB" dirty="0"/>
          </a:p>
        </p:txBody>
      </p:sp>
      <p:sp>
        <p:nvSpPr>
          <p:cNvPr id="3" name="Content Placeholder 2"/>
          <p:cNvSpPr>
            <a:spLocks noGrp="1"/>
          </p:cNvSpPr>
          <p:nvPr>
            <p:ph idx="1"/>
          </p:nvPr>
        </p:nvSpPr>
        <p:spPr>
          <a:xfrm>
            <a:off x="643647" y="1485157"/>
            <a:ext cx="10515600" cy="4351338"/>
          </a:xfrm>
        </p:spPr>
        <p:txBody>
          <a:bodyPr/>
          <a:lstStyle/>
          <a:p>
            <a:r>
              <a:rPr lang="en-GB" dirty="0"/>
              <a:t>When you open QGIS you will see the last projects you worked on, and a tip - You’ll have new tips any </a:t>
            </a:r>
            <a:r>
              <a:rPr lang="en-GB" dirty="0" smtClean="0"/>
              <a:t>time, and access to projects you have opened recently</a:t>
            </a:r>
            <a:endParaRPr lang="en-GB" dirty="0"/>
          </a:p>
          <a:p>
            <a:endParaRPr lang="en-GB" dirty="0"/>
          </a:p>
        </p:txBody>
      </p:sp>
      <p:pic>
        <p:nvPicPr>
          <p:cNvPr id="4" name="Picture 3"/>
          <p:cNvPicPr>
            <a:picLocks noChangeAspect="1"/>
          </p:cNvPicPr>
          <p:nvPr/>
        </p:nvPicPr>
        <p:blipFill rotWithShape="1">
          <a:blip r:embed="rId3"/>
          <a:srcRect r="50043" b="4108"/>
          <a:stretch/>
        </p:blipFill>
        <p:spPr>
          <a:xfrm>
            <a:off x="6116134" y="2629014"/>
            <a:ext cx="5502302" cy="3300538"/>
          </a:xfrm>
          <a:prstGeom prst="rect">
            <a:avLst/>
          </a:prstGeom>
          <a:ln>
            <a:solidFill>
              <a:schemeClr val="accent2"/>
            </a:solidFill>
          </a:ln>
        </p:spPr>
      </p:pic>
      <p:sp>
        <p:nvSpPr>
          <p:cNvPr id="5" name="TextBox 4"/>
          <p:cNvSpPr txBox="1"/>
          <p:nvPr/>
        </p:nvSpPr>
        <p:spPr>
          <a:xfrm>
            <a:off x="703353" y="3888187"/>
            <a:ext cx="4520653" cy="2031325"/>
          </a:xfrm>
          <a:prstGeom prst="rect">
            <a:avLst/>
          </a:prstGeom>
          <a:noFill/>
        </p:spPr>
        <p:txBody>
          <a:bodyPr wrap="square" rtlCol="0">
            <a:spAutoFit/>
          </a:bodyPr>
          <a:lstStyle/>
          <a:p>
            <a:pPr algn="just"/>
            <a:r>
              <a:rPr lang="en-GB" dirty="0" smtClean="0">
                <a:solidFill>
                  <a:schemeClr val="accent1">
                    <a:lumMod val="75000"/>
                  </a:schemeClr>
                </a:solidFill>
              </a:rPr>
              <a:t>Note: When working with GIS is essential to have the data in a projection coordinates reference systems (CSR). We are going to use the by-default one in this tutorial, since explaining CSR systems is far beyond this tutorial – but please bear in mind it is essential to know your CSR!!  </a:t>
            </a:r>
            <a:endParaRPr lang="en-GB" dirty="0">
              <a:solidFill>
                <a:schemeClr val="accent1">
                  <a:lumMod val="75000"/>
                </a:schemeClr>
              </a:solidFill>
            </a:endParaRPr>
          </a:p>
        </p:txBody>
      </p:sp>
    </p:spTree>
    <p:extLst>
      <p:ext uri="{BB962C8B-B14F-4D97-AF65-F5344CB8AC3E}">
        <p14:creationId xmlns:p14="http://schemas.microsoft.com/office/powerpoint/2010/main" val="20989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r="50310" b="4367"/>
          <a:stretch/>
        </p:blipFill>
        <p:spPr>
          <a:xfrm>
            <a:off x="1655323" y="811213"/>
            <a:ext cx="8938099" cy="5375578"/>
          </a:xfrm>
          <a:prstGeom prst="rect">
            <a:avLst/>
          </a:prstGeom>
          <a:ln>
            <a:solidFill>
              <a:schemeClr val="accent2"/>
            </a:solidFill>
          </a:ln>
        </p:spPr>
      </p:pic>
      <p:sp>
        <p:nvSpPr>
          <p:cNvPr id="5" name="Down Arrow 4"/>
          <p:cNvSpPr/>
          <p:nvPr/>
        </p:nvSpPr>
        <p:spPr>
          <a:xfrm rot="5400000">
            <a:off x="3103125" y="885215"/>
            <a:ext cx="924127" cy="345332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nchorCtr="0"/>
          <a:lstStyle/>
          <a:p>
            <a:pPr algn="ctr"/>
            <a:r>
              <a:rPr lang="en-GB" dirty="0" smtClean="0"/>
              <a:t>Opens different layers</a:t>
            </a:r>
            <a:endParaRPr lang="en-GB" dirty="0"/>
          </a:p>
        </p:txBody>
      </p:sp>
      <p:sp>
        <p:nvSpPr>
          <p:cNvPr id="6" name="Down Arrow 5"/>
          <p:cNvSpPr/>
          <p:nvPr/>
        </p:nvSpPr>
        <p:spPr>
          <a:xfrm rot="5400000">
            <a:off x="4072648" y="243191"/>
            <a:ext cx="359922" cy="345332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nchorCtr="0"/>
          <a:lstStyle/>
          <a:p>
            <a:pPr algn="ctr"/>
            <a:r>
              <a:rPr lang="en-GB" dirty="0" smtClean="0"/>
              <a:t>Layers panel</a:t>
            </a:r>
            <a:endParaRPr lang="en-GB" dirty="0"/>
          </a:p>
        </p:txBody>
      </p:sp>
      <p:sp>
        <p:nvSpPr>
          <p:cNvPr id="7" name="Down Arrow 6"/>
          <p:cNvSpPr/>
          <p:nvPr/>
        </p:nvSpPr>
        <p:spPr>
          <a:xfrm rot="5400000">
            <a:off x="6101748" y="-768358"/>
            <a:ext cx="439223" cy="345332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nchorCtr="0"/>
          <a:lstStyle/>
          <a:p>
            <a:pPr algn="ctr"/>
            <a:r>
              <a:rPr lang="en-GB" dirty="0" smtClean="0"/>
              <a:t>Menu bar</a:t>
            </a:r>
            <a:endParaRPr lang="en-GB" dirty="0"/>
          </a:p>
        </p:txBody>
      </p:sp>
      <p:sp>
        <p:nvSpPr>
          <p:cNvPr id="8" name="Down Arrow 7"/>
          <p:cNvSpPr/>
          <p:nvPr/>
        </p:nvSpPr>
        <p:spPr>
          <a:xfrm rot="5400000">
            <a:off x="9113343" y="-476225"/>
            <a:ext cx="654707" cy="345332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nchorCtr="0"/>
          <a:lstStyle/>
          <a:p>
            <a:pPr algn="ctr"/>
            <a:r>
              <a:rPr lang="en-GB" dirty="0" smtClean="0"/>
              <a:t>Tools bar</a:t>
            </a:r>
            <a:endParaRPr lang="en-GB" dirty="0"/>
          </a:p>
        </p:txBody>
      </p:sp>
      <p:sp>
        <p:nvSpPr>
          <p:cNvPr id="9" name="Down Arrow 8"/>
          <p:cNvSpPr/>
          <p:nvPr/>
        </p:nvSpPr>
        <p:spPr>
          <a:xfrm rot="16200000">
            <a:off x="3907870" y="4362417"/>
            <a:ext cx="559776" cy="345332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 rtlCol="0" anchor="ctr" anchorCtr="0"/>
          <a:lstStyle/>
          <a:p>
            <a:pPr algn="ctr"/>
            <a:r>
              <a:rPr lang="en-GB" dirty="0" smtClean="0"/>
              <a:t>Geographic information</a:t>
            </a:r>
            <a:endParaRPr lang="en-GB" dirty="0"/>
          </a:p>
        </p:txBody>
      </p:sp>
      <p:sp>
        <p:nvSpPr>
          <p:cNvPr id="10" name="Down Arrow 9"/>
          <p:cNvSpPr/>
          <p:nvPr/>
        </p:nvSpPr>
        <p:spPr>
          <a:xfrm rot="16200000">
            <a:off x="7855685" y="261905"/>
            <a:ext cx="559776" cy="345332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 rtlCol="0" anchor="ctr" anchorCtr="0"/>
          <a:lstStyle/>
          <a:p>
            <a:pPr algn="ctr"/>
            <a:r>
              <a:rPr lang="en-GB" dirty="0" smtClean="0"/>
              <a:t>Processing tools bar</a:t>
            </a:r>
            <a:endParaRPr lang="en-GB" dirty="0"/>
          </a:p>
        </p:txBody>
      </p:sp>
    </p:spTree>
    <p:extLst>
      <p:ext uri="{BB962C8B-B14F-4D97-AF65-F5344CB8AC3E}">
        <p14:creationId xmlns:p14="http://schemas.microsoft.com/office/powerpoint/2010/main" val="42705667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195" y="0"/>
            <a:ext cx="10515600" cy="1325563"/>
          </a:xfrm>
        </p:spPr>
        <p:txBody>
          <a:bodyPr/>
          <a:lstStyle/>
          <a:p>
            <a:r>
              <a:rPr lang="en-GB" dirty="0" smtClean="0"/>
              <a:t>First step: open data</a:t>
            </a:r>
            <a:endParaRPr lang="en-GB"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8675" y="1682611"/>
            <a:ext cx="8015355" cy="4851400"/>
          </a:xfrm>
        </p:spPr>
      </p:pic>
      <p:sp>
        <p:nvSpPr>
          <p:cNvPr id="3" name="TextBox 2"/>
          <p:cNvSpPr txBox="1"/>
          <p:nvPr/>
        </p:nvSpPr>
        <p:spPr>
          <a:xfrm>
            <a:off x="6154309" y="679232"/>
            <a:ext cx="5422790" cy="646331"/>
          </a:xfrm>
          <a:prstGeom prst="rect">
            <a:avLst/>
          </a:prstGeom>
          <a:noFill/>
        </p:spPr>
        <p:txBody>
          <a:bodyPr wrap="square" rtlCol="0">
            <a:spAutoFit/>
          </a:bodyPr>
          <a:lstStyle/>
          <a:p>
            <a:r>
              <a:rPr lang="en-GB" b="1" dirty="0" smtClean="0"/>
              <a:t>Note: </a:t>
            </a:r>
            <a:r>
              <a:rPr lang="en-GB" dirty="0" smtClean="0"/>
              <a:t>main formats for spatial data (1) raster, (2) vector (lines, polygons, points) and (3) text</a:t>
            </a:r>
            <a:endParaRPr lang="en-GB" dirty="0"/>
          </a:p>
        </p:txBody>
      </p:sp>
    </p:spTree>
    <p:extLst>
      <p:ext uri="{BB962C8B-B14F-4D97-AF65-F5344CB8AC3E}">
        <p14:creationId xmlns:p14="http://schemas.microsoft.com/office/powerpoint/2010/main" val="33216081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612" y="214050"/>
            <a:ext cx="10515600" cy="1325563"/>
          </a:xfrm>
        </p:spPr>
        <p:txBody>
          <a:bodyPr/>
          <a:lstStyle/>
          <a:p>
            <a:r>
              <a:rPr lang="en-GB" b="1" dirty="0" smtClean="0"/>
              <a:t>Using QGIS…</a:t>
            </a:r>
            <a:endParaRPr lang="en-GB" b="1" dirty="0"/>
          </a:p>
        </p:txBody>
      </p:sp>
      <p:sp>
        <p:nvSpPr>
          <p:cNvPr id="3" name="Content Placeholder 2"/>
          <p:cNvSpPr>
            <a:spLocks noGrp="1"/>
          </p:cNvSpPr>
          <p:nvPr>
            <p:ph idx="1"/>
          </p:nvPr>
        </p:nvSpPr>
        <p:spPr>
          <a:xfrm>
            <a:off x="838200" y="1690688"/>
            <a:ext cx="10515600" cy="4351338"/>
          </a:xfrm>
        </p:spPr>
        <p:txBody>
          <a:bodyPr>
            <a:normAutofit fontScale="85000" lnSpcReduction="20000"/>
          </a:bodyPr>
          <a:lstStyle/>
          <a:p>
            <a:pPr algn="just"/>
            <a:r>
              <a:rPr lang="en-GB" dirty="0" smtClean="0"/>
              <a:t>You can either use the friendly-windows clicking icons or write your codes - </a:t>
            </a:r>
            <a:r>
              <a:rPr lang="en-GB" i="1" dirty="0" smtClean="0"/>
              <a:t>but I am </a:t>
            </a:r>
            <a:r>
              <a:rPr lang="en-GB" i="1" dirty="0"/>
              <a:t>not going to present this in the present </a:t>
            </a:r>
            <a:r>
              <a:rPr lang="en-GB" i="1" dirty="0" smtClean="0"/>
              <a:t>tutorial</a:t>
            </a:r>
          </a:p>
          <a:p>
            <a:pPr algn="just"/>
            <a:endParaRPr lang="en-GB" i="1" dirty="0" smtClean="0"/>
          </a:p>
          <a:p>
            <a:pPr algn="just"/>
            <a:r>
              <a:rPr lang="en-GB" dirty="0" smtClean="0"/>
              <a:t>QGIS communicates with GRASS, R, Python and other free software</a:t>
            </a:r>
          </a:p>
          <a:p>
            <a:pPr algn="just"/>
            <a:endParaRPr lang="en-GB" dirty="0"/>
          </a:p>
          <a:p>
            <a:pPr algn="just"/>
            <a:r>
              <a:rPr lang="en-GB" dirty="0"/>
              <a:t>QGIS </a:t>
            </a:r>
            <a:r>
              <a:rPr lang="en-GB" dirty="0" smtClean="0"/>
              <a:t>has direct access to online </a:t>
            </a:r>
            <a:r>
              <a:rPr lang="en-GB" dirty="0" smtClean="0"/>
              <a:t>databases</a:t>
            </a:r>
          </a:p>
          <a:p>
            <a:pPr algn="just"/>
            <a:endParaRPr lang="en-GB" i="1" dirty="0" smtClean="0"/>
          </a:p>
          <a:p>
            <a:pPr algn="just"/>
            <a:r>
              <a:rPr lang="en-GB" dirty="0"/>
              <a:t>You can also write down your own programs, scripts and </a:t>
            </a:r>
            <a:r>
              <a:rPr lang="en-GB" dirty="0" smtClean="0"/>
              <a:t>algorithms, i.e. to do a bath work </a:t>
            </a:r>
            <a:r>
              <a:rPr lang="en-GB" i="1" dirty="0" smtClean="0"/>
              <a:t>(I recommend </a:t>
            </a:r>
            <a:r>
              <a:rPr lang="en-GB" i="1" dirty="0" smtClean="0"/>
              <a:t>using the </a:t>
            </a:r>
            <a:r>
              <a:rPr lang="en-GB" i="1" dirty="0"/>
              <a:t>P</a:t>
            </a:r>
            <a:r>
              <a:rPr lang="en-GB" i="1" dirty="0" smtClean="0"/>
              <a:t>ython console)</a:t>
            </a:r>
            <a:endParaRPr lang="en-GB" i="1" dirty="0"/>
          </a:p>
          <a:p>
            <a:pPr algn="just"/>
            <a:endParaRPr lang="en-GB" i="1" dirty="0"/>
          </a:p>
          <a:p>
            <a:pPr algn="just"/>
            <a:r>
              <a:rPr lang="en-GB" dirty="0" smtClean="0"/>
              <a:t>You can also write new applications in C++ and Python </a:t>
            </a:r>
            <a:r>
              <a:rPr lang="en-GB" i="1" dirty="0" smtClean="0">
                <a:solidFill>
                  <a:schemeClr val="accent5">
                    <a:lumMod val="60000"/>
                    <a:lumOff val="40000"/>
                  </a:schemeClr>
                </a:solidFill>
              </a:rPr>
              <a:t>(that’s beyond my knowledge)</a:t>
            </a:r>
            <a:endParaRPr lang="en-GB" dirty="0">
              <a:solidFill>
                <a:schemeClr val="accent5">
                  <a:lumMod val="60000"/>
                  <a:lumOff val="40000"/>
                </a:schemeClr>
              </a:solidFill>
            </a:endParaRPr>
          </a:p>
        </p:txBody>
      </p:sp>
    </p:spTree>
    <p:extLst>
      <p:ext uri="{BB962C8B-B14F-4D97-AF65-F5344CB8AC3E}">
        <p14:creationId xmlns:p14="http://schemas.microsoft.com/office/powerpoint/2010/main" val="21500520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Practise 1: VISUALISING DATA</a:t>
            </a:r>
            <a:endParaRPr lang="en-GB" b="1" dirty="0"/>
          </a:p>
        </p:txBody>
      </p:sp>
      <p:sp>
        <p:nvSpPr>
          <p:cNvPr id="5" name="TextBox 4"/>
          <p:cNvSpPr txBox="1"/>
          <p:nvPr/>
        </p:nvSpPr>
        <p:spPr>
          <a:xfrm>
            <a:off x="1021405" y="1992246"/>
            <a:ext cx="8223533" cy="2585323"/>
          </a:xfrm>
          <a:prstGeom prst="rect">
            <a:avLst/>
          </a:prstGeom>
          <a:noFill/>
        </p:spPr>
        <p:txBody>
          <a:bodyPr wrap="none" rtlCol="0">
            <a:spAutoFit/>
          </a:bodyPr>
          <a:lstStyle/>
          <a:p>
            <a:pPr marL="285750" indent="-285750">
              <a:buFont typeface="Wingdings" panose="05000000000000000000" pitchFamily="2" charset="2"/>
              <a:buChar char="§"/>
            </a:pPr>
            <a:r>
              <a:rPr lang="en-GB" dirty="0" smtClean="0"/>
              <a:t>Open </a:t>
            </a:r>
            <a:r>
              <a:rPr lang="en-GB" dirty="0" smtClean="0"/>
              <a:t>QGIS</a:t>
            </a:r>
          </a:p>
          <a:p>
            <a:pPr marL="285750" indent="-285750">
              <a:buFont typeface="Wingdings" panose="05000000000000000000" pitchFamily="2" charset="2"/>
              <a:buChar char="§"/>
            </a:pPr>
            <a:endParaRPr lang="en-GB" dirty="0" smtClean="0"/>
          </a:p>
          <a:p>
            <a:pPr marL="285750" indent="-285750">
              <a:buFont typeface="Wingdings" panose="05000000000000000000" pitchFamily="2" charset="2"/>
              <a:buChar char="§"/>
            </a:pPr>
            <a:r>
              <a:rPr lang="en-GB" dirty="0" smtClean="0"/>
              <a:t>Open a new project (</a:t>
            </a:r>
            <a:r>
              <a:rPr lang="en-GB" dirty="0" smtClean="0">
                <a:solidFill>
                  <a:schemeClr val="accent6">
                    <a:lumMod val="75000"/>
                  </a:schemeClr>
                </a:solidFill>
              </a:rPr>
              <a:t>Project/New</a:t>
            </a:r>
            <a:r>
              <a:rPr lang="en-GB" dirty="0" smtClean="0"/>
              <a:t>)</a:t>
            </a:r>
          </a:p>
          <a:p>
            <a:pPr marL="285750" indent="-285750">
              <a:buFont typeface="Wingdings" panose="05000000000000000000" pitchFamily="2" charset="2"/>
              <a:buChar char="§"/>
            </a:pPr>
            <a:endParaRPr lang="en-GB" dirty="0" smtClean="0"/>
          </a:p>
          <a:p>
            <a:pPr marL="285750" indent="-285750">
              <a:buFont typeface="Wingdings" panose="05000000000000000000" pitchFamily="2" charset="2"/>
              <a:buChar char="§"/>
            </a:pPr>
            <a:r>
              <a:rPr lang="en-GB" dirty="0" smtClean="0"/>
              <a:t>Save your project (</a:t>
            </a:r>
            <a:r>
              <a:rPr lang="en-GB" dirty="0" smtClean="0">
                <a:solidFill>
                  <a:schemeClr val="accent6">
                    <a:lumMod val="75000"/>
                  </a:schemeClr>
                </a:solidFill>
              </a:rPr>
              <a:t>Project/save as</a:t>
            </a:r>
            <a:r>
              <a:rPr lang="en-GB" dirty="0" smtClean="0"/>
              <a:t>)</a:t>
            </a:r>
          </a:p>
          <a:p>
            <a:pPr marL="285750" indent="-285750">
              <a:buFont typeface="Wingdings" panose="05000000000000000000" pitchFamily="2" charset="2"/>
              <a:buChar char="§"/>
            </a:pPr>
            <a:endParaRPr lang="en-GB" dirty="0" smtClean="0"/>
          </a:p>
          <a:p>
            <a:pPr marL="285750" indent="-285750">
              <a:buFont typeface="Wingdings" panose="05000000000000000000" pitchFamily="2" charset="2"/>
              <a:buChar char="§"/>
            </a:pPr>
            <a:r>
              <a:rPr lang="en-GB" dirty="0" smtClean="0"/>
              <a:t>Open the map of global precipitation in January (mm) – this file is prec1. </a:t>
            </a:r>
            <a:r>
              <a:rPr lang="en-GB" i="1" dirty="0" smtClean="0"/>
              <a:t>It is a </a:t>
            </a:r>
            <a:r>
              <a:rPr lang="en-GB" i="1" dirty="0" smtClean="0"/>
              <a:t>grid</a:t>
            </a:r>
          </a:p>
          <a:p>
            <a:pPr marL="285750" indent="-285750">
              <a:buFont typeface="Wingdings" panose="05000000000000000000" pitchFamily="2" charset="2"/>
              <a:buChar char="§"/>
            </a:pPr>
            <a:endParaRPr lang="en-GB" i="1" dirty="0" smtClean="0"/>
          </a:p>
          <a:p>
            <a:pPr marL="285750" indent="-285750">
              <a:buFont typeface="Wingdings" panose="05000000000000000000" pitchFamily="2" charset="2"/>
              <a:buChar char="§"/>
            </a:pPr>
            <a:r>
              <a:rPr lang="en-GB" dirty="0" smtClean="0"/>
              <a:t>Open the coordinates. </a:t>
            </a:r>
            <a:r>
              <a:rPr lang="en-GB" i="1" dirty="0" smtClean="0"/>
              <a:t>A text file</a:t>
            </a:r>
          </a:p>
        </p:txBody>
      </p:sp>
    </p:spTree>
    <p:extLst>
      <p:ext uri="{BB962C8B-B14F-4D97-AF65-F5344CB8AC3E}">
        <p14:creationId xmlns:p14="http://schemas.microsoft.com/office/powerpoint/2010/main" val="12968199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49973" b="4681"/>
          <a:stretch/>
        </p:blipFill>
        <p:spPr>
          <a:xfrm>
            <a:off x="1945532" y="943583"/>
            <a:ext cx="7890728" cy="4698359"/>
          </a:xfrm>
          <a:prstGeom prst="rect">
            <a:avLst/>
          </a:prstGeom>
          <a:solidFill>
            <a:schemeClr val="accent2">
              <a:lumMod val="60000"/>
              <a:lumOff val="40000"/>
            </a:schemeClr>
          </a:solidFill>
          <a:ln>
            <a:noFill/>
          </a:ln>
        </p:spPr>
      </p:pic>
    </p:spTree>
    <p:extLst>
      <p:ext uri="{BB962C8B-B14F-4D97-AF65-F5344CB8AC3E}">
        <p14:creationId xmlns:p14="http://schemas.microsoft.com/office/powerpoint/2010/main" val="28786877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r="49973" b="4425"/>
          <a:stretch/>
        </p:blipFill>
        <p:spPr>
          <a:xfrm>
            <a:off x="1480229" y="1566998"/>
            <a:ext cx="4336364" cy="2588908"/>
          </a:xfrm>
          <a:prstGeom prst="rect">
            <a:avLst/>
          </a:prstGeom>
        </p:spPr>
      </p:pic>
      <p:sp>
        <p:nvSpPr>
          <p:cNvPr id="2" name="Title 1"/>
          <p:cNvSpPr>
            <a:spLocks noGrp="1"/>
          </p:cNvSpPr>
          <p:nvPr>
            <p:ph type="title"/>
          </p:nvPr>
        </p:nvSpPr>
        <p:spPr>
          <a:xfrm>
            <a:off x="506742" y="63679"/>
            <a:ext cx="10515600" cy="1325563"/>
          </a:xfrm>
        </p:spPr>
        <p:txBody>
          <a:bodyPr/>
          <a:lstStyle/>
          <a:p>
            <a:r>
              <a:rPr lang="en-GB" dirty="0" smtClean="0"/>
              <a:t>Check Data-file </a:t>
            </a:r>
            <a:r>
              <a:rPr lang="en-GB" dirty="0" smtClean="0"/>
              <a:t>properties</a:t>
            </a:r>
            <a:endParaRPr lang="en-GB" dirty="0"/>
          </a:p>
        </p:txBody>
      </p:sp>
      <p:sp>
        <p:nvSpPr>
          <p:cNvPr id="7" name="Right Arrow 6"/>
          <p:cNvSpPr/>
          <p:nvPr/>
        </p:nvSpPr>
        <p:spPr>
          <a:xfrm rot="20546872">
            <a:off x="5832235" y="1505715"/>
            <a:ext cx="2069929" cy="768485"/>
          </a:xfrm>
          <a:prstGeom prst="rightArrow">
            <a:avLst/>
          </a:prstGeom>
          <a:solidFill>
            <a:schemeClr val="accent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smtClean="0"/>
              <a:t>Click right button</a:t>
            </a:r>
            <a:endParaRPr lang="en-GB" dirty="0"/>
          </a:p>
        </p:txBody>
      </p:sp>
      <p:sp>
        <p:nvSpPr>
          <p:cNvPr id="15" name="TextBox 14"/>
          <p:cNvSpPr txBox="1"/>
          <p:nvPr/>
        </p:nvSpPr>
        <p:spPr>
          <a:xfrm>
            <a:off x="506742" y="4194157"/>
            <a:ext cx="1867711" cy="1200329"/>
          </a:xfrm>
          <a:prstGeom prst="rect">
            <a:avLst/>
          </a:prstGeom>
          <a:noFill/>
        </p:spPr>
        <p:txBody>
          <a:bodyPr wrap="square" rtlCol="0">
            <a:spAutoFit/>
          </a:bodyPr>
          <a:lstStyle/>
          <a:p>
            <a:r>
              <a:rPr lang="en-GB" dirty="0" smtClean="0"/>
              <a:t>You have</a:t>
            </a:r>
          </a:p>
          <a:p>
            <a:r>
              <a:rPr lang="en-GB" dirty="0" smtClean="0"/>
              <a:t>one active </a:t>
            </a:r>
          </a:p>
          <a:p>
            <a:r>
              <a:rPr lang="en-GB" dirty="0" smtClean="0"/>
              <a:t>layer </a:t>
            </a:r>
          </a:p>
          <a:p>
            <a:r>
              <a:rPr lang="en-GB" dirty="0" smtClean="0"/>
              <a:t>at a time</a:t>
            </a:r>
            <a:endParaRPr lang="en-GB" dirty="0"/>
          </a:p>
        </p:txBody>
      </p:sp>
      <p:sp>
        <p:nvSpPr>
          <p:cNvPr id="14" name="Right Arrow 13"/>
          <p:cNvSpPr/>
          <p:nvPr/>
        </p:nvSpPr>
        <p:spPr>
          <a:xfrm rot="18338055">
            <a:off x="372469" y="2868415"/>
            <a:ext cx="1613789" cy="498349"/>
          </a:xfrm>
          <a:prstGeom prst="rightArrow">
            <a:avLst/>
          </a:prstGeom>
          <a:solidFill>
            <a:schemeClr val="accent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17" name="Picture 16"/>
          <p:cNvPicPr>
            <a:picLocks noChangeAspect="1"/>
          </p:cNvPicPr>
          <p:nvPr/>
        </p:nvPicPr>
        <p:blipFill rotWithShape="1">
          <a:blip r:embed="rId4"/>
          <a:srcRect r="50133" b="3915"/>
          <a:stretch/>
        </p:blipFill>
        <p:spPr>
          <a:xfrm>
            <a:off x="7969857" y="1106588"/>
            <a:ext cx="3482502" cy="2096931"/>
          </a:xfrm>
          <a:prstGeom prst="rect">
            <a:avLst/>
          </a:prstGeom>
        </p:spPr>
      </p:pic>
      <p:sp>
        <p:nvSpPr>
          <p:cNvPr id="19" name="Right Arrow 18"/>
          <p:cNvSpPr/>
          <p:nvPr/>
        </p:nvSpPr>
        <p:spPr>
          <a:xfrm rot="980426">
            <a:off x="5225876" y="4388591"/>
            <a:ext cx="2069929" cy="768485"/>
          </a:xfrm>
          <a:prstGeom prst="rightArrow">
            <a:avLst/>
          </a:prstGeom>
          <a:solidFill>
            <a:schemeClr val="accent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smtClean="0"/>
              <a:t>Click right button</a:t>
            </a:r>
            <a:endParaRPr lang="en-GB" dirty="0"/>
          </a:p>
        </p:txBody>
      </p:sp>
      <p:pic>
        <p:nvPicPr>
          <p:cNvPr id="20" name="Picture 19"/>
          <p:cNvPicPr>
            <a:picLocks noChangeAspect="1"/>
          </p:cNvPicPr>
          <p:nvPr/>
        </p:nvPicPr>
        <p:blipFill rotWithShape="1">
          <a:blip r:embed="rId5"/>
          <a:srcRect r="50133" b="4936"/>
          <a:stretch/>
        </p:blipFill>
        <p:spPr>
          <a:xfrm>
            <a:off x="7669997" y="4312242"/>
            <a:ext cx="4082221" cy="2431915"/>
          </a:xfrm>
          <a:prstGeom prst="rect">
            <a:avLst/>
          </a:prstGeom>
        </p:spPr>
      </p:pic>
    </p:spTree>
    <p:extLst>
      <p:ext uri="{BB962C8B-B14F-4D97-AF65-F5344CB8AC3E}">
        <p14:creationId xmlns:p14="http://schemas.microsoft.com/office/powerpoint/2010/main" val="23170372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275" y="120682"/>
            <a:ext cx="10515600" cy="1325563"/>
          </a:xfrm>
        </p:spPr>
        <p:txBody>
          <a:bodyPr/>
          <a:lstStyle/>
          <a:p>
            <a:r>
              <a:rPr lang="en-GB" dirty="0" smtClean="0"/>
              <a:t>To explore the data in more detail:</a:t>
            </a:r>
            <a:endParaRPr lang="en-GB" dirty="0"/>
          </a:p>
        </p:txBody>
      </p:sp>
      <p:pic>
        <p:nvPicPr>
          <p:cNvPr id="7" name="Picture 6"/>
          <p:cNvPicPr>
            <a:picLocks noChangeAspect="1"/>
          </p:cNvPicPr>
          <p:nvPr/>
        </p:nvPicPr>
        <p:blipFill rotWithShape="1">
          <a:blip r:embed="rId3"/>
          <a:srcRect r="50053" b="5192"/>
          <a:stretch/>
        </p:blipFill>
        <p:spPr>
          <a:xfrm>
            <a:off x="1128409" y="1515590"/>
            <a:ext cx="7969939" cy="4727642"/>
          </a:xfrm>
          <a:prstGeom prst="rect">
            <a:avLst/>
          </a:prstGeom>
        </p:spPr>
      </p:pic>
      <p:sp>
        <p:nvSpPr>
          <p:cNvPr id="6" name="Oval 5"/>
          <p:cNvSpPr/>
          <p:nvPr/>
        </p:nvSpPr>
        <p:spPr>
          <a:xfrm>
            <a:off x="3978613" y="1274323"/>
            <a:ext cx="1585609" cy="1167319"/>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643208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285" y="286012"/>
            <a:ext cx="10515600" cy="1325563"/>
          </a:xfrm>
        </p:spPr>
        <p:txBody>
          <a:bodyPr>
            <a:normAutofit/>
          </a:bodyPr>
          <a:lstStyle/>
          <a:p>
            <a:r>
              <a:rPr lang="en-GB" b="1" dirty="0" smtClean="0"/>
              <a:t>SELECT SPATIAL DATA BY ATTRIBUTES</a:t>
            </a:r>
            <a:r>
              <a:rPr lang="en-GB" i="1" dirty="0" smtClean="0"/>
              <a:t/>
            </a:r>
            <a:br>
              <a:rPr lang="en-GB" i="1" dirty="0" smtClean="0"/>
            </a:br>
            <a:endParaRPr lang="en-GB" b="1" dirty="0"/>
          </a:p>
        </p:txBody>
      </p:sp>
      <p:sp>
        <p:nvSpPr>
          <p:cNvPr id="5" name="TextBox 4"/>
          <p:cNvSpPr txBox="1"/>
          <p:nvPr/>
        </p:nvSpPr>
        <p:spPr>
          <a:xfrm>
            <a:off x="1553862" y="2050936"/>
            <a:ext cx="4304833" cy="1477328"/>
          </a:xfrm>
          <a:prstGeom prst="rect">
            <a:avLst/>
          </a:prstGeom>
          <a:noFill/>
        </p:spPr>
        <p:txBody>
          <a:bodyPr wrap="none" rtlCol="0">
            <a:spAutoFit/>
          </a:bodyPr>
          <a:lstStyle/>
          <a:p>
            <a:pPr marL="342900" indent="-342900">
              <a:buFont typeface="+mj-lt"/>
              <a:buAutoNum type="arabicPeriod"/>
            </a:pPr>
            <a:r>
              <a:rPr lang="en-GB" dirty="0" smtClean="0"/>
              <a:t>Open the table attributes of coordinates</a:t>
            </a:r>
          </a:p>
          <a:p>
            <a:pPr marL="342900" indent="-342900">
              <a:buFont typeface="+mj-lt"/>
              <a:buAutoNum type="arabicPeriod"/>
            </a:pPr>
            <a:r>
              <a:rPr lang="en-GB" dirty="0" smtClean="0"/>
              <a:t>Click </a:t>
            </a:r>
            <a:r>
              <a:rPr lang="en-GB" dirty="0" smtClean="0"/>
              <a:t>on the select by expression icon</a:t>
            </a:r>
          </a:p>
          <a:p>
            <a:pPr marL="342900" indent="-342900">
              <a:buFont typeface="+mj-lt"/>
              <a:buAutoNum type="arabicPeriod"/>
            </a:pPr>
            <a:r>
              <a:rPr lang="en-GB" dirty="0" smtClean="0"/>
              <a:t>Write your </a:t>
            </a:r>
            <a:r>
              <a:rPr lang="en-GB" dirty="0"/>
              <a:t>expression (Latitude &lt; 0)</a:t>
            </a:r>
            <a:endParaRPr lang="en-GB" dirty="0" smtClean="0"/>
          </a:p>
          <a:p>
            <a:pPr marL="342900" indent="-342900">
              <a:buFont typeface="+mj-lt"/>
              <a:buAutoNum type="arabicPeriod"/>
            </a:pPr>
            <a:r>
              <a:rPr lang="en-GB" dirty="0" smtClean="0"/>
              <a:t>Select</a:t>
            </a:r>
          </a:p>
          <a:p>
            <a:pPr marL="342900" indent="-342900">
              <a:buFont typeface="+mj-lt"/>
              <a:buAutoNum type="arabicPeriod"/>
            </a:pPr>
            <a:r>
              <a:rPr lang="en-GB" dirty="0" smtClean="0"/>
              <a:t>Close the properties windows</a:t>
            </a:r>
          </a:p>
        </p:txBody>
      </p:sp>
      <p:pic>
        <p:nvPicPr>
          <p:cNvPr id="3" name="Picture 2"/>
          <p:cNvPicPr>
            <a:picLocks noChangeAspect="1"/>
          </p:cNvPicPr>
          <p:nvPr/>
        </p:nvPicPr>
        <p:blipFill rotWithShape="1">
          <a:blip r:embed="rId3"/>
          <a:srcRect r="49894" b="4184"/>
          <a:stretch/>
        </p:blipFill>
        <p:spPr>
          <a:xfrm>
            <a:off x="6589744" y="2296541"/>
            <a:ext cx="5155659" cy="3080915"/>
          </a:xfrm>
          <a:prstGeom prst="rect">
            <a:avLst/>
          </a:prstGeom>
        </p:spPr>
      </p:pic>
      <p:sp>
        <p:nvSpPr>
          <p:cNvPr id="6" name="TextBox 5"/>
          <p:cNvSpPr txBox="1"/>
          <p:nvPr/>
        </p:nvSpPr>
        <p:spPr>
          <a:xfrm>
            <a:off x="643514" y="4454126"/>
            <a:ext cx="2584041" cy="923330"/>
          </a:xfrm>
          <a:prstGeom prst="rect">
            <a:avLst/>
          </a:prstGeom>
          <a:noFill/>
        </p:spPr>
        <p:txBody>
          <a:bodyPr wrap="none" rtlCol="0">
            <a:spAutoFit/>
          </a:bodyPr>
          <a:lstStyle/>
          <a:p>
            <a:r>
              <a:rPr lang="en-GB" u="sng" dirty="0" smtClean="0"/>
              <a:t>Click on the Deselect icon</a:t>
            </a:r>
          </a:p>
          <a:p>
            <a:pPr marL="285750" indent="-285750">
              <a:buFont typeface="Wingdings" panose="05000000000000000000" pitchFamily="2" charset="2"/>
              <a:buChar char="§"/>
            </a:pPr>
            <a:endParaRPr lang="en-GB" dirty="0" smtClean="0"/>
          </a:p>
          <a:p>
            <a:pPr marL="285750" indent="-285750">
              <a:buFont typeface="Wingdings" panose="05000000000000000000" pitchFamily="2" charset="2"/>
              <a:buChar char="§"/>
            </a:pPr>
            <a:endParaRPr lang="en-GB" i="1" dirty="0" smtClean="0"/>
          </a:p>
        </p:txBody>
      </p:sp>
      <p:pic>
        <p:nvPicPr>
          <p:cNvPr id="4" name="Picture 3"/>
          <p:cNvPicPr>
            <a:picLocks noChangeAspect="1"/>
          </p:cNvPicPr>
          <p:nvPr/>
        </p:nvPicPr>
        <p:blipFill rotWithShape="1">
          <a:blip r:embed="rId4"/>
          <a:srcRect l="14043" r="57158" b="27353"/>
          <a:stretch/>
        </p:blipFill>
        <p:spPr>
          <a:xfrm>
            <a:off x="3754067" y="4013099"/>
            <a:ext cx="3608962" cy="2844901"/>
          </a:xfrm>
          <a:prstGeom prst="rect">
            <a:avLst/>
          </a:prstGeom>
        </p:spPr>
      </p:pic>
      <p:sp>
        <p:nvSpPr>
          <p:cNvPr id="7" name="Right Arrow 6"/>
          <p:cNvSpPr/>
          <p:nvPr/>
        </p:nvSpPr>
        <p:spPr>
          <a:xfrm>
            <a:off x="2247089" y="4210976"/>
            <a:ext cx="2480554" cy="983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692285" y="1360796"/>
            <a:ext cx="8685291" cy="369332"/>
          </a:xfrm>
          <a:prstGeom prst="rect">
            <a:avLst/>
          </a:prstGeom>
        </p:spPr>
        <p:txBody>
          <a:bodyPr wrap="square">
            <a:spAutoFit/>
          </a:bodyPr>
          <a:lstStyle/>
          <a:p>
            <a:r>
              <a:rPr lang="en-GB" dirty="0" smtClean="0"/>
              <a:t>GOAL: Select </a:t>
            </a:r>
            <a:r>
              <a:rPr lang="en-GB" dirty="0"/>
              <a:t>all the point in the Southern Hemisphere (</a:t>
            </a:r>
            <a:r>
              <a:rPr lang="en-GB" dirty="0" smtClean="0"/>
              <a:t>Latitude </a:t>
            </a:r>
            <a:r>
              <a:rPr lang="en-GB" dirty="0"/>
              <a:t>&lt; 0</a:t>
            </a:r>
            <a:r>
              <a:rPr lang="en-GB" dirty="0" smtClean="0"/>
              <a:t>)</a:t>
            </a:r>
            <a:endParaRPr lang="en-GB" i="1" dirty="0"/>
          </a:p>
        </p:txBody>
      </p:sp>
    </p:spTree>
    <p:extLst>
      <p:ext uri="{BB962C8B-B14F-4D97-AF65-F5344CB8AC3E}">
        <p14:creationId xmlns:p14="http://schemas.microsoft.com/office/powerpoint/2010/main" val="11639372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506" y="80548"/>
            <a:ext cx="10515600" cy="1325563"/>
          </a:xfrm>
        </p:spPr>
        <p:txBody>
          <a:bodyPr/>
          <a:lstStyle/>
          <a:p>
            <a:r>
              <a:rPr lang="en-GB" b="1" dirty="0" smtClean="0"/>
              <a:t>3. QGIS FUNCTIONS and DATA EDIT</a:t>
            </a:r>
            <a:endParaRPr lang="en-GB" b="1" dirty="0"/>
          </a:p>
        </p:txBody>
      </p:sp>
      <p:sp>
        <p:nvSpPr>
          <p:cNvPr id="3" name="Content Placeholder 2"/>
          <p:cNvSpPr>
            <a:spLocks noGrp="1"/>
          </p:cNvSpPr>
          <p:nvPr>
            <p:ph idx="1"/>
          </p:nvPr>
        </p:nvSpPr>
        <p:spPr>
          <a:xfrm>
            <a:off x="838200" y="1662663"/>
            <a:ext cx="10515600" cy="4351338"/>
          </a:xfrm>
        </p:spPr>
        <p:txBody>
          <a:bodyPr/>
          <a:lstStyle/>
          <a:p>
            <a:r>
              <a:rPr lang="en-GB" dirty="0" smtClean="0"/>
              <a:t>Data layers can be edited within the QGIS desktop</a:t>
            </a:r>
            <a:endParaRPr lang="en-GB" dirty="0"/>
          </a:p>
        </p:txBody>
      </p:sp>
      <p:pic>
        <p:nvPicPr>
          <p:cNvPr id="4" name="Picture 3"/>
          <p:cNvPicPr>
            <a:picLocks noChangeAspect="1"/>
          </p:cNvPicPr>
          <p:nvPr/>
        </p:nvPicPr>
        <p:blipFill rotWithShape="1">
          <a:blip r:embed="rId2"/>
          <a:srcRect r="50053" b="5192"/>
          <a:stretch/>
        </p:blipFill>
        <p:spPr>
          <a:xfrm>
            <a:off x="7894831" y="2898250"/>
            <a:ext cx="4018873" cy="2383932"/>
          </a:xfrm>
          <a:prstGeom prst="rect">
            <a:avLst/>
          </a:prstGeom>
        </p:spPr>
      </p:pic>
      <p:sp>
        <p:nvSpPr>
          <p:cNvPr id="5" name="Rounded Rectangle 4"/>
          <p:cNvSpPr/>
          <p:nvPr/>
        </p:nvSpPr>
        <p:spPr>
          <a:xfrm>
            <a:off x="7673008" y="2898250"/>
            <a:ext cx="1542553" cy="405517"/>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rotWithShape="1">
          <a:blip r:embed="rId3"/>
          <a:srcRect l="50022" t="696" r="39739" b="84487"/>
          <a:stretch/>
        </p:blipFill>
        <p:spPr>
          <a:xfrm>
            <a:off x="1049571" y="3484341"/>
            <a:ext cx="4778735" cy="2161085"/>
          </a:xfrm>
          <a:prstGeom prst="rect">
            <a:avLst/>
          </a:prstGeom>
        </p:spPr>
      </p:pic>
      <p:cxnSp>
        <p:nvCxnSpPr>
          <p:cNvPr id="8" name="Straight Arrow Connector 7"/>
          <p:cNvCxnSpPr/>
          <p:nvPr/>
        </p:nvCxnSpPr>
        <p:spPr>
          <a:xfrm flipH="1">
            <a:off x="5931674" y="3220278"/>
            <a:ext cx="1606163" cy="373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49437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7712" y="1213375"/>
            <a:ext cx="10515600" cy="4351338"/>
          </a:xfrm>
        </p:spPr>
        <p:txBody>
          <a:bodyPr/>
          <a:lstStyle/>
          <a:p>
            <a:r>
              <a:rPr lang="en-GB" dirty="0"/>
              <a:t>You can download </a:t>
            </a:r>
            <a:r>
              <a:rPr lang="en-GB" dirty="0" smtClean="0"/>
              <a:t>QGIS </a:t>
            </a:r>
            <a:r>
              <a:rPr lang="en-GB" dirty="0"/>
              <a:t>here: </a:t>
            </a:r>
            <a:r>
              <a:rPr lang="en-GB" dirty="0">
                <a:hlinkClick r:id="rId3"/>
              </a:rPr>
              <a:t>http://www.qgis.org/en/site</a:t>
            </a:r>
            <a:r>
              <a:rPr lang="en-GB" dirty="0" smtClean="0">
                <a:hlinkClick r:id="rId3"/>
              </a:rPr>
              <a:t>/</a:t>
            </a:r>
            <a:endParaRPr lang="en-GB" dirty="0" smtClean="0"/>
          </a:p>
          <a:p>
            <a:endParaRPr lang="en-GB" dirty="0"/>
          </a:p>
          <a:p>
            <a:r>
              <a:rPr lang="en-GB" dirty="0"/>
              <a:t>You can find help and documentation: </a:t>
            </a:r>
            <a:r>
              <a:rPr lang="en-GB" dirty="0">
                <a:hlinkClick r:id="rId4"/>
              </a:rPr>
              <a:t>http://</a:t>
            </a:r>
            <a:r>
              <a:rPr lang="en-GB" dirty="0" smtClean="0">
                <a:hlinkClick r:id="rId4"/>
              </a:rPr>
              <a:t>www.qgis.org/en/docs/index.html</a:t>
            </a:r>
            <a:endParaRPr lang="en-GB" dirty="0" smtClean="0"/>
          </a:p>
          <a:p>
            <a:endParaRPr lang="en-GB" dirty="0"/>
          </a:p>
          <a:p>
            <a:r>
              <a:rPr lang="en-GB" dirty="0"/>
              <a:t>Cool screenshots of maps: </a:t>
            </a:r>
            <a:r>
              <a:rPr lang="en-GB" dirty="0">
                <a:hlinkClick r:id="rId5"/>
              </a:rPr>
              <a:t>https://www.flickr.com/groups/qgis/pool</a:t>
            </a:r>
            <a:r>
              <a:rPr lang="en-GB" dirty="0" smtClean="0">
                <a:hlinkClick r:id="rId5"/>
              </a:rPr>
              <a:t>/</a:t>
            </a:r>
            <a:endParaRPr lang="en-GB" dirty="0" smtClean="0"/>
          </a:p>
        </p:txBody>
      </p:sp>
    </p:spTree>
    <p:extLst>
      <p:ext uri="{BB962C8B-B14F-4D97-AF65-F5344CB8AC3E}">
        <p14:creationId xmlns:p14="http://schemas.microsoft.com/office/powerpoint/2010/main" val="2972593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285" y="286012"/>
            <a:ext cx="10515600" cy="1325563"/>
          </a:xfrm>
        </p:spPr>
        <p:txBody>
          <a:bodyPr>
            <a:normAutofit/>
          </a:bodyPr>
          <a:lstStyle/>
          <a:p>
            <a:r>
              <a:rPr lang="en-GB" b="1" dirty="0" smtClean="0"/>
              <a:t>Practise: CREATE A NEW SHAPEFILE</a:t>
            </a:r>
            <a:r>
              <a:rPr lang="en-GB" i="1" dirty="0" smtClean="0"/>
              <a:t/>
            </a:r>
            <a:br>
              <a:rPr lang="en-GB" i="1" dirty="0" smtClean="0"/>
            </a:br>
            <a:endParaRPr lang="en-GB" b="1" dirty="0"/>
          </a:p>
        </p:txBody>
      </p:sp>
      <p:sp>
        <p:nvSpPr>
          <p:cNvPr id="5" name="TextBox 4"/>
          <p:cNvSpPr txBox="1"/>
          <p:nvPr/>
        </p:nvSpPr>
        <p:spPr>
          <a:xfrm>
            <a:off x="539309" y="2494023"/>
            <a:ext cx="5410776" cy="2862322"/>
          </a:xfrm>
          <a:prstGeom prst="rect">
            <a:avLst/>
          </a:prstGeom>
          <a:noFill/>
        </p:spPr>
        <p:txBody>
          <a:bodyPr wrap="square" rtlCol="0">
            <a:spAutoFit/>
          </a:bodyPr>
          <a:lstStyle/>
          <a:p>
            <a:pPr marL="342900" indent="-342900">
              <a:buFont typeface="+mj-lt"/>
              <a:buAutoNum type="arabicPeriod"/>
            </a:pPr>
            <a:r>
              <a:rPr lang="en-GB" dirty="0" smtClean="0"/>
              <a:t>Select points in the south hemisphere</a:t>
            </a:r>
          </a:p>
          <a:p>
            <a:r>
              <a:rPr lang="en-GB" dirty="0" smtClean="0"/>
              <a:t>(we have done this in the previous slide)</a:t>
            </a:r>
          </a:p>
          <a:p>
            <a:endParaRPr lang="en-GB" dirty="0" smtClean="0"/>
          </a:p>
          <a:p>
            <a:pPr marL="342900" indent="-342900">
              <a:buFont typeface="+mj-lt"/>
              <a:buAutoNum type="arabicPeriod"/>
            </a:pPr>
            <a:r>
              <a:rPr lang="en-GB" dirty="0" smtClean="0"/>
              <a:t>Click layer/ save as</a:t>
            </a:r>
          </a:p>
          <a:p>
            <a:pPr marL="342900" indent="-342900">
              <a:buFont typeface="+mj-lt"/>
              <a:buAutoNum type="arabicPeriod"/>
            </a:pPr>
            <a:endParaRPr lang="en-GB" dirty="0" smtClean="0"/>
          </a:p>
          <a:p>
            <a:pPr marL="342900" indent="-342900">
              <a:buFont typeface="+mj-lt"/>
              <a:buAutoNum type="arabicPeriod"/>
            </a:pPr>
            <a:r>
              <a:rPr lang="en-GB" dirty="0" smtClean="0"/>
              <a:t>Make sure you click the save only selected </a:t>
            </a:r>
            <a:r>
              <a:rPr lang="en-GB" dirty="0" smtClean="0"/>
              <a:t>feature</a:t>
            </a:r>
          </a:p>
          <a:p>
            <a:pPr marL="342900" indent="-342900">
              <a:buFont typeface="+mj-lt"/>
              <a:buAutoNum type="arabicPeriod"/>
            </a:pPr>
            <a:endParaRPr lang="en-GB" dirty="0" smtClean="0"/>
          </a:p>
          <a:p>
            <a:pPr marL="342900" indent="-342900">
              <a:buFont typeface="+mj-lt"/>
              <a:buAutoNum type="arabicPeriod"/>
            </a:pPr>
            <a:r>
              <a:rPr lang="en-GB" dirty="0" smtClean="0"/>
              <a:t>Ok</a:t>
            </a:r>
          </a:p>
          <a:p>
            <a:endParaRPr lang="en-GB" dirty="0" smtClean="0"/>
          </a:p>
          <a:p>
            <a:pPr marL="285750" indent="-285750">
              <a:buFont typeface="Wingdings" panose="05000000000000000000" pitchFamily="2" charset="2"/>
              <a:buChar char="§"/>
            </a:pPr>
            <a:endParaRPr lang="en-GB" i="1" dirty="0" smtClean="0"/>
          </a:p>
        </p:txBody>
      </p:sp>
      <p:sp>
        <p:nvSpPr>
          <p:cNvPr id="6" name="TextBox 5"/>
          <p:cNvSpPr txBox="1"/>
          <p:nvPr/>
        </p:nvSpPr>
        <p:spPr>
          <a:xfrm>
            <a:off x="828472" y="5253899"/>
            <a:ext cx="3557320" cy="646331"/>
          </a:xfrm>
          <a:prstGeom prst="rect">
            <a:avLst/>
          </a:prstGeom>
          <a:noFill/>
        </p:spPr>
        <p:txBody>
          <a:bodyPr wrap="none" rtlCol="0">
            <a:spAutoFit/>
          </a:bodyPr>
          <a:lstStyle/>
          <a:p>
            <a:r>
              <a:rPr lang="en-GB" dirty="0" smtClean="0">
                <a:solidFill>
                  <a:schemeClr val="bg2">
                    <a:lumMod val="25000"/>
                  </a:schemeClr>
                </a:solidFill>
                <a:effectLst>
                  <a:outerShdw blurRad="38100" dist="38100" dir="2700000" algn="tl">
                    <a:srgbClr val="000000">
                      <a:alpha val="43137"/>
                    </a:srgbClr>
                  </a:outerShdw>
                </a:effectLst>
              </a:rPr>
              <a:t>You have </a:t>
            </a:r>
            <a:r>
              <a:rPr lang="en-GB" dirty="0" smtClean="0">
                <a:solidFill>
                  <a:schemeClr val="bg2">
                    <a:lumMod val="25000"/>
                  </a:schemeClr>
                </a:solidFill>
                <a:effectLst>
                  <a:outerShdw blurRad="38100" dist="38100" dir="2700000" algn="tl">
                    <a:srgbClr val="000000">
                      <a:alpha val="43137"/>
                    </a:srgbClr>
                  </a:outerShdw>
                </a:effectLst>
              </a:rPr>
              <a:t>created a </a:t>
            </a:r>
            <a:r>
              <a:rPr lang="en-GB" dirty="0" smtClean="0">
                <a:solidFill>
                  <a:schemeClr val="bg2">
                    <a:lumMod val="25000"/>
                  </a:schemeClr>
                </a:solidFill>
                <a:effectLst>
                  <a:outerShdw blurRad="38100" dist="38100" dir="2700000" algn="tl">
                    <a:srgbClr val="000000">
                      <a:alpha val="43137"/>
                    </a:srgbClr>
                  </a:outerShdw>
                </a:effectLst>
              </a:rPr>
              <a:t>new shape field!</a:t>
            </a:r>
          </a:p>
          <a:p>
            <a:pPr marL="285750" indent="-285750">
              <a:buFont typeface="Wingdings" panose="05000000000000000000" pitchFamily="2" charset="2"/>
              <a:buChar char="§"/>
            </a:pPr>
            <a:endParaRPr lang="en-GB" i="1" dirty="0" smtClean="0"/>
          </a:p>
        </p:txBody>
      </p:sp>
      <p:pic>
        <p:nvPicPr>
          <p:cNvPr id="8" name="Picture 7"/>
          <p:cNvPicPr>
            <a:picLocks noChangeAspect="1"/>
          </p:cNvPicPr>
          <p:nvPr/>
        </p:nvPicPr>
        <p:blipFill rotWithShape="1">
          <a:blip r:embed="rId3"/>
          <a:srcRect l="161" t="595" r="56994" b="19489"/>
          <a:stretch/>
        </p:blipFill>
        <p:spPr>
          <a:xfrm>
            <a:off x="6614424" y="2619553"/>
            <a:ext cx="5223753" cy="3044757"/>
          </a:xfrm>
          <a:prstGeom prst="rect">
            <a:avLst/>
          </a:prstGeom>
        </p:spPr>
      </p:pic>
      <p:sp>
        <p:nvSpPr>
          <p:cNvPr id="9" name="Right Arrow 8"/>
          <p:cNvSpPr/>
          <p:nvPr/>
        </p:nvSpPr>
        <p:spPr>
          <a:xfrm>
            <a:off x="5457216" y="2820818"/>
            <a:ext cx="1420239" cy="54474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smtClean="0"/>
              <a:t>1</a:t>
            </a:r>
            <a:endParaRPr lang="en-GB" dirty="0"/>
          </a:p>
        </p:txBody>
      </p:sp>
      <p:sp>
        <p:nvSpPr>
          <p:cNvPr id="10" name="Right Arrow 9"/>
          <p:cNvSpPr/>
          <p:nvPr/>
        </p:nvSpPr>
        <p:spPr>
          <a:xfrm>
            <a:off x="6167336" y="3869556"/>
            <a:ext cx="2221149" cy="54474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smtClean="0"/>
              <a:t>2</a:t>
            </a:r>
            <a:endParaRPr lang="en-GB" dirty="0"/>
          </a:p>
        </p:txBody>
      </p:sp>
      <p:sp>
        <p:nvSpPr>
          <p:cNvPr id="3" name="Rectangle 2"/>
          <p:cNvSpPr/>
          <p:nvPr/>
        </p:nvSpPr>
        <p:spPr>
          <a:xfrm>
            <a:off x="828472" y="1539455"/>
            <a:ext cx="6096000" cy="646331"/>
          </a:xfrm>
          <a:prstGeom prst="rect">
            <a:avLst/>
          </a:prstGeom>
        </p:spPr>
        <p:txBody>
          <a:bodyPr>
            <a:spAutoFit/>
          </a:bodyPr>
          <a:lstStyle/>
          <a:p>
            <a:r>
              <a:rPr lang="en-GB" dirty="0" smtClean="0"/>
              <a:t>GOAL: Create a new shapefile containing only plots in the southern hemisphere</a:t>
            </a:r>
            <a:endParaRPr lang="en-GB" dirty="0"/>
          </a:p>
        </p:txBody>
      </p:sp>
    </p:spTree>
    <p:extLst>
      <p:ext uri="{BB962C8B-B14F-4D97-AF65-F5344CB8AC3E}">
        <p14:creationId xmlns:p14="http://schemas.microsoft.com/office/powerpoint/2010/main" val="819924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285" y="286012"/>
            <a:ext cx="10515600" cy="1325563"/>
          </a:xfrm>
        </p:spPr>
        <p:txBody>
          <a:bodyPr>
            <a:normAutofit fontScale="90000"/>
          </a:bodyPr>
          <a:lstStyle/>
          <a:p>
            <a:r>
              <a:rPr lang="en-GB" b="1" dirty="0" smtClean="0"/>
              <a:t>Practise: Create a new shapefile by selecting attributes – points in the southern hemisphere</a:t>
            </a:r>
            <a:r>
              <a:rPr lang="en-GB" b="1" i="1" dirty="0" smtClean="0"/>
              <a:t/>
            </a:r>
            <a:br>
              <a:rPr lang="en-GB" b="1" i="1" dirty="0" smtClean="0"/>
            </a:br>
            <a:endParaRPr lang="en-GB" b="1" dirty="0"/>
          </a:p>
        </p:txBody>
      </p:sp>
      <p:sp>
        <p:nvSpPr>
          <p:cNvPr id="5" name="TextBox 4"/>
          <p:cNvSpPr txBox="1"/>
          <p:nvPr/>
        </p:nvSpPr>
        <p:spPr>
          <a:xfrm>
            <a:off x="1076353" y="1961531"/>
            <a:ext cx="6989799" cy="4247317"/>
          </a:xfrm>
          <a:prstGeom prst="rect">
            <a:avLst/>
          </a:prstGeom>
          <a:noFill/>
        </p:spPr>
        <p:txBody>
          <a:bodyPr wrap="none" rtlCol="0">
            <a:spAutoFit/>
          </a:bodyPr>
          <a:lstStyle/>
          <a:p>
            <a:pPr marL="342900" indent="-342900">
              <a:buFont typeface="+mj-lt"/>
              <a:buAutoNum type="arabicPeriod"/>
            </a:pPr>
            <a:r>
              <a:rPr lang="en-GB" dirty="0" smtClean="0"/>
              <a:t>Open attribute table </a:t>
            </a:r>
          </a:p>
          <a:p>
            <a:pPr marL="342900" indent="-342900">
              <a:buFont typeface="+mj-lt"/>
              <a:buAutoNum type="arabicPeriod"/>
            </a:pPr>
            <a:r>
              <a:rPr lang="en-GB" dirty="0" smtClean="0"/>
              <a:t>Select the point in the south (Latitude&lt;0)</a:t>
            </a:r>
          </a:p>
          <a:p>
            <a:pPr marL="342900" indent="-342900">
              <a:buFont typeface="+mj-lt"/>
              <a:buAutoNum type="arabicPeriod"/>
            </a:pPr>
            <a:endParaRPr lang="en-GB" dirty="0" smtClean="0"/>
          </a:p>
          <a:p>
            <a:pPr marL="342900" indent="-342900">
              <a:buFont typeface="+mj-lt"/>
              <a:buAutoNum type="arabicPeriod"/>
            </a:pPr>
            <a:endParaRPr lang="en-GB" dirty="0" smtClean="0"/>
          </a:p>
          <a:p>
            <a:pPr marL="342900" indent="-342900">
              <a:buFont typeface="+mj-lt"/>
              <a:buAutoNum type="arabicPeriod"/>
            </a:pPr>
            <a:r>
              <a:rPr lang="en-GB" dirty="0" smtClean="0"/>
              <a:t>In the main menu, click layer/ save as</a:t>
            </a:r>
          </a:p>
          <a:p>
            <a:pPr marL="342900" indent="-342900">
              <a:buFont typeface="+mj-lt"/>
              <a:buAutoNum type="arabicPeriod"/>
            </a:pPr>
            <a:r>
              <a:rPr lang="en-GB" u="sng" dirty="0" smtClean="0"/>
              <a:t>Make sure you click the save only selected feature</a:t>
            </a:r>
          </a:p>
          <a:p>
            <a:pPr marL="342900" indent="-342900">
              <a:buFont typeface="+mj-lt"/>
              <a:buAutoNum type="arabicPeriod"/>
            </a:pPr>
            <a:r>
              <a:rPr lang="en-GB" dirty="0" smtClean="0"/>
              <a:t>Name your new file as “south”</a:t>
            </a:r>
          </a:p>
          <a:p>
            <a:pPr marL="342900" indent="-342900">
              <a:buFont typeface="+mj-lt"/>
              <a:buAutoNum type="arabicPeriod"/>
            </a:pPr>
            <a:r>
              <a:rPr lang="en-GB" dirty="0" smtClean="0"/>
              <a:t>Ok</a:t>
            </a:r>
          </a:p>
          <a:p>
            <a:pPr marL="342900" indent="-342900">
              <a:buFont typeface="+mj-lt"/>
              <a:buAutoNum type="arabicPeriod"/>
            </a:pPr>
            <a:endParaRPr lang="en-GB" dirty="0"/>
          </a:p>
          <a:p>
            <a:pPr marL="342900" indent="-342900">
              <a:buFont typeface="+mj-lt"/>
              <a:buAutoNum type="arabicPeriod"/>
            </a:pPr>
            <a:r>
              <a:rPr lang="en-GB" dirty="0" smtClean="0"/>
              <a:t>Deselect the points in the coordinate table</a:t>
            </a:r>
          </a:p>
          <a:p>
            <a:pPr marL="342900" indent="-342900">
              <a:buFont typeface="+mj-lt"/>
              <a:buAutoNum type="arabicPeriod"/>
            </a:pPr>
            <a:r>
              <a:rPr lang="en-GB" dirty="0" smtClean="0"/>
              <a:t>Make your new “south” layer active</a:t>
            </a:r>
          </a:p>
          <a:p>
            <a:pPr marL="342900" indent="-342900">
              <a:buFont typeface="+mj-lt"/>
              <a:buAutoNum type="arabicPeriod"/>
            </a:pPr>
            <a:r>
              <a:rPr lang="en-GB" dirty="0" smtClean="0"/>
              <a:t>Change the colours of your points and style your shapefile as you like</a:t>
            </a:r>
          </a:p>
          <a:p>
            <a:pPr marL="342900" indent="-342900">
              <a:buFont typeface="+mj-lt"/>
              <a:buAutoNum type="arabicPeriod"/>
            </a:pPr>
            <a:r>
              <a:rPr lang="en-GB" dirty="0" smtClean="0"/>
              <a:t>You can deselect the visualization of the coordinates layer</a:t>
            </a:r>
          </a:p>
          <a:p>
            <a:pPr marL="285750" indent="-285750">
              <a:buFont typeface="Wingdings" panose="05000000000000000000" pitchFamily="2" charset="2"/>
              <a:buChar char="§"/>
            </a:pPr>
            <a:endParaRPr lang="en-GB" dirty="0" smtClean="0"/>
          </a:p>
          <a:p>
            <a:pPr marL="285750" indent="-285750">
              <a:buFont typeface="Wingdings" panose="05000000000000000000" pitchFamily="2" charset="2"/>
              <a:buChar char="§"/>
            </a:pPr>
            <a:endParaRPr lang="en-GB" i="1" dirty="0" smtClean="0"/>
          </a:p>
        </p:txBody>
      </p:sp>
      <p:pic>
        <p:nvPicPr>
          <p:cNvPr id="3" name="Picture 2"/>
          <p:cNvPicPr>
            <a:picLocks noChangeAspect="1"/>
          </p:cNvPicPr>
          <p:nvPr/>
        </p:nvPicPr>
        <p:blipFill rotWithShape="1">
          <a:blip r:embed="rId3"/>
          <a:srcRect r="49574" b="4170"/>
          <a:stretch/>
        </p:blipFill>
        <p:spPr>
          <a:xfrm>
            <a:off x="6514610" y="1611575"/>
            <a:ext cx="5509026" cy="3271710"/>
          </a:xfrm>
          <a:prstGeom prst="rect">
            <a:avLst/>
          </a:prstGeom>
        </p:spPr>
      </p:pic>
      <p:sp>
        <p:nvSpPr>
          <p:cNvPr id="4" name="Left Brace 3"/>
          <p:cNvSpPr/>
          <p:nvPr/>
        </p:nvSpPr>
        <p:spPr>
          <a:xfrm>
            <a:off x="985962" y="1961531"/>
            <a:ext cx="206734" cy="7101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TextBox 5"/>
          <p:cNvSpPr txBox="1"/>
          <p:nvPr/>
        </p:nvSpPr>
        <p:spPr>
          <a:xfrm rot="16200000">
            <a:off x="96143" y="2131918"/>
            <a:ext cx="1319916" cy="369332"/>
          </a:xfrm>
          <a:prstGeom prst="rect">
            <a:avLst/>
          </a:prstGeom>
          <a:noFill/>
        </p:spPr>
        <p:txBody>
          <a:bodyPr wrap="square" rtlCol="0">
            <a:spAutoFit/>
          </a:bodyPr>
          <a:lstStyle/>
          <a:p>
            <a:pPr algn="ctr"/>
            <a:r>
              <a:rPr lang="en-GB" sz="900" dirty="0" smtClean="0">
                <a:solidFill>
                  <a:schemeClr val="accent1">
                    <a:lumMod val="75000"/>
                  </a:schemeClr>
                </a:solidFill>
              </a:rPr>
              <a:t>WE have done that in the previous slide</a:t>
            </a:r>
            <a:endParaRPr lang="en-GB" sz="900" dirty="0">
              <a:solidFill>
                <a:schemeClr val="accent1">
                  <a:lumMod val="75000"/>
                </a:schemeClr>
              </a:solidFill>
            </a:endParaRPr>
          </a:p>
        </p:txBody>
      </p:sp>
    </p:spTree>
    <p:extLst>
      <p:ext uri="{BB962C8B-B14F-4D97-AF65-F5344CB8AC3E}">
        <p14:creationId xmlns:p14="http://schemas.microsoft.com/office/powerpoint/2010/main" val="28680014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886" y="167870"/>
            <a:ext cx="10515600" cy="1325563"/>
          </a:xfrm>
        </p:spPr>
        <p:txBody>
          <a:bodyPr/>
          <a:lstStyle/>
          <a:p>
            <a:r>
              <a:rPr lang="en-GB" b="1" dirty="0"/>
              <a:t>Functions for data vector:</a:t>
            </a:r>
          </a:p>
        </p:txBody>
      </p:sp>
      <p:sp>
        <p:nvSpPr>
          <p:cNvPr id="3" name="Content Placeholder 2"/>
          <p:cNvSpPr>
            <a:spLocks noGrp="1"/>
          </p:cNvSpPr>
          <p:nvPr>
            <p:ph idx="1"/>
          </p:nvPr>
        </p:nvSpPr>
        <p:spPr>
          <a:xfrm>
            <a:off x="772886" y="1690688"/>
            <a:ext cx="10515600" cy="4351338"/>
          </a:xfrm>
        </p:spPr>
        <p:txBody>
          <a:bodyPr/>
          <a:lstStyle/>
          <a:p>
            <a:pPr marL="0" indent="0">
              <a:buNone/>
            </a:pPr>
            <a:r>
              <a:rPr lang="en-GB" dirty="0" smtClean="0"/>
              <a:t>	Merge shapefiles</a:t>
            </a:r>
          </a:p>
          <a:p>
            <a:pPr marL="0" indent="0">
              <a:buNone/>
            </a:pPr>
            <a:r>
              <a:rPr lang="en-GB" dirty="0" smtClean="0"/>
              <a:t>	Re-shape</a:t>
            </a:r>
          </a:p>
          <a:p>
            <a:pPr marL="0" indent="0">
              <a:buNone/>
            </a:pPr>
            <a:r>
              <a:rPr lang="en-GB" dirty="0" smtClean="0"/>
              <a:t>	Spatial calculations (i.e. buffer)</a:t>
            </a:r>
          </a:p>
          <a:p>
            <a:pPr marL="0" indent="0">
              <a:buNone/>
            </a:pPr>
            <a:r>
              <a:rPr lang="en-GB" dirty="0" smtClean="0"/>
              <a:t>	Create new shapefiles</a:t>
            </a:r>
          </a:p>
          <a:p>
            <a:pPr marL="0" indent="0">
              <a:buNone/>
            </a:pPr>
            <a:r>
              <a:rPr lang="en-GB" dirty="0" smtClean="0"/>
              <a:t>	Calculate areas</a:t>
            </a:r>
            <a:endParaRPr lang="en-GB" dirty="0"/>
          </a:p>
        </p:txBody>
      </p:sp>
      <p:pic>
        <p:nvPicPr>
          <p:cNvPr id="6" name="Picture 5"/>
          <p:cNvPicPr>
            <a:picLocks noChangeAspect="1"/>
          </p:cNvPicPr>
          <p:nvPr/>
        </p:nvPicPr>
        <p:blipFill rotWithShape="1">
          <a:blip r:embed="rId2"/>
          <a:srcRect l="50218" r="17043" b="27722"/>
          <a:stretch/>
        </p:blipFill>
        <p:spPr>
          <a:xfrm>
            <a:off x="6754984" y="2287348"/>
            <a:ext cx="5290059" cy="3649649"/>
          </a:xfrm>
          <a:prstGeom prst="rect">
            <a:avLst/>
          </a:prstGeom>
          <a:ln>
            <a:solidFill>
              <a:schemeClr val="accent1"/>
            </a:solidFill>
          </a:ln>
        </p:spPr>
      </p:pic>
      <p:sp>
        <p:nvSpPr>
          <p:cNvPr id="7" name="Down Arrow 6"/>
          <p:cNvSpPr/>
          <p:nvPr/>
        </p:nvSpPr>
        <p:spPr>
          <a:xfrm>
            <a:off x="7808890" y="1279912"/>
            <a:ext cx="532738" cy="10893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90300" y="5475332"/>
            <a:ext cx="5423807" cy="923330"/>
          </a:xfrm>
          <a:prstGeom prst="rect">
            <a:avLst/>
          </a:prstGeom>
          <a:noFill/>
        </p:spPr>
        <p:txBody>
          <a:bodyPr wrap="square" rtlCol="0">
            <a:spAutoFit/>
          </a:bodyPr>
          <a:lstStyle/>
          <a:p>
            <a:r>
              <a:rPr lang="en-GB" b="1" dirty="0" smtClean="0">
                <a:solidFill>
                  <a:schemeClr val="accent1">
                    <a:lumMod val="75000"/>
                  </a:schemeClr>
                </a:solidFill>
              </a:rPr>
              <a:t>All these spatial analysis functions are in the vector section. Extra functions can be added by adding new plug-ins</a:t>
            </a:r>
            <a:endParaRPr lang="en-GB" b="1" dirty="0">
              <a:solidFill>
                <a:schemeClr val="accent1">
                  <a:lumMod val="75000"/>
                </a:schemeClr>
              </a:solidFill>
            </a:endParaRPr>
          </a:p>
        </p:txBody>
      </p:sp>
    </p:spTree>
    <p:extLst>
      <p:ext uri="{BB962C8B-B14F-4D97-AF65-F5344CB8AC3E}">
        <p14:creationId xmlns:p14="http://schemas.microsoft.com/office/powerpoint/2010/main" val="31629566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886" y="167870"/>
            <a:ext cx="10515600" cy="1325563"/>
          </a:xfrm>
        </p:spPr>
        <p:txBody>
          <a:bodyPr/>
          <a:lstStyle/>
          <a:p>
            <a:r>
              <a:rPr lang="en-GB" b="1" dirty="0"/>
              <a:t>Functions for </a:t>
            </a:r>
            <a:r>
              <a:rPr lang="en-GB" b="1" dirty="0" smtClean="0"/>
              <a:t>raster vector</a:t>
            </a:r>
            <a:r>
              <a:rPr lang="en-GB" b="1" dirty="0"/>
              <a:t>:</a:t>
            </a:r>
          </a:p>
        </p:txBody>
      </p:sp>
      <p:sp>
        <p:nvSpPr>
          <p:cNvPr id="3" name="Content Placeholder 2"/>
          <p:cNvSpPr>
            <a:spLocks noGrp="1"/>
          </p:cNvSpPr>
          <p:nvPr>
            <p:ph idx="1"/>
          </p:nvPr>
        </p:nvSpPr>
        <p:spPr>
          <a:xfrm>
            <a:off x="-1" y="1429430"/>
            <a:ext cx="7274379" cy="4351338"/>
          </a:xfrm>
        </p:spPr>
        <p:txBody>
          <a:bodyPr/>
          <a:lstStyle/>
          <a:p>
            <a:pPr marL="0" indent="0">
              <a:buNone/>
            </a:pPr>
            <a:r>
              <a:rPr lang="en-GB" dirty="0" smtClean="0"/>
              <a:t>	Sampling, re-sampling</a:t>
            </a:r>
          </a:p>
          <a:p>
            <a:pPr marL="0" indent="0">
              <a:buNone/>
            </a:pPr>
            <a:r>
              <a:rPr lang="en-GB" dirty="0" smtClean="0"/>
              <a:t>	Extract information	</a:t>
            </a:r>
          </a:p>
          <a:p>
            <a:pPr marL="0" indent="0">
              <a:buNone/>
            </a:pPr>
            <a:r>
              <a:rPr lang="en-GB" dirty="0" smtClean="0"/>
              <a:t>	Reclassification</a:t>
            </a:r>
          </a:p>
          <a:p>
            <a:pPr marL="0" indent="0">
              <a:buNone/>
            </a:pPr>
            <a:r>
              <a:rPr lang="en-GB" dirty="0"/>
              <a:t>	</a:t>
            </a:r>
            <a:r>
              <a:rPr lang="en-GB" dirty="0" smtClean="0"/>
              <a:t>Create </a:t>
            </a:r>
            <a:r>
              <a:rPr lang="en-GB" dirty="0" err="1" smtClean="0"/>
              <a:t>mosaiques</a:t>
            </a:r>
            <a:endParaRPr lang="en-GB" dirty="0" smtClean="0"/>
          </a:p>
          <a:p>
            <a:pPr marL="0" indent="0">
              <a:buNone/>
            </a:pPr>
            <a:r>
              <a:rPr lang="en-GB" dirty="0" smtClean="0"/>
              <a:t>	Spatial calculations (using 	information from one or more </a:t>
            </a:r>
            <a:r>
              <a:rPr lang="en-GB" dirty="0" err="1"/>
              <a:t>R</a:t>
            </a:r>
            <a:r>
              <a:rPr lang="en-GB" dirty="0" err="1" smtClean="0"/>
              <a:t>asters</a:t>
            </a:r>
            <a:r>
              <a:rPr lang="en-GB" dirty="0" smtClean="0"/>
              <a:t>)</a:t>
            </a:r>
          </a:p>
          <a:p>
            <a:pPr marL="0" indent="0">
              <a:buNone/>
            </a:pPr>
            <a:r>
              <a:rPr lang="en-GB" dirty="0" smtClean="0"/>
              <a:t>	Spatial interpolation</a:t>
            </a:r>
          </a:p>
          <a:p>
            <a:pPr marL="0" indent="0">
              <a:buNone/>
            </a:pPr>
            <a:r>
              <a:rPr lang="en-GB" dirty="0"/>
              <a:t>	C</a:t>
            </a:r>
            <a:r>
              <a:rPr lang="en-GB" dirty="0" smtClean="0"/>
              <a:t>onvert Raster to vector</a:t>
            </a:r>
          </a:p>
          <a:p>
            <a:pPr marL="0" indent="0">
              <a:buNone/>
            </a:pPr>
            <a:endParaRPr lang="en-GB" dirty="0"/>
          </a:p>
        </p:txBody>
      </p:sp>
      <p:sp>
        <p:nvSpPr>
          <p:cNvPr id="8" name="TextBox 7"/>
          <p:cNvSpPr txBox="1"/>
          <p:nvPr/>
        </p:nvSpPr>
        <p:spPr>
          <a:xfrm>
            <a:off x="635980" y="5680732"/>
            <a:ext cx="5712278" cy="923330"/>
          </a:xfrm>
          <a:prstGeom prst="rect">
            <a:avLst/>
          </a:prstGeom>
          <a:noFill/>
        </p:spPr>
        <p:txBody>
          <a:bodyPr wrap="square" rtlCol="0">
            <a:spAutoFit/>
          </a:bodyPr>
          <a:lstStyle/>
          <a:p>
            <a:r>
              <a:rPr lang="en-GB" b="1" dirty="0" smtClean="0">
                <a:solidFill>
                  <a:schemeClr val="accent1">
                    <a:lumMod val="75000"/>
                  </a:schemeClr>
                </a:solidFill>
              </a:rPr>
              <a:t>As for the vectors, all these spatial analysis functions are in the raster section. Extra functions can be added by adding new plug-ins</a:t>
            </a:r>
            <a:endParaRPr lang="en-GB" b="1" dirty="0">
              <a:solidFill>
                <a:schemeClr val="accent1">
                  <a:lumMod val="75000"/>
                </a:schemeClr>
              </a:solidFill>
            </a:endParaRPr>
          </a:p>
        </p:txBody>
      </p:sp>
      <p:pic>
        <p:nvPicPr>
          <p:cNvPr id="4" name="Picture 3"/>
          <p:cNvPicPr>
            <a:picLocks noChangeAspect="1"/>
          </p:cNvPicPr>
          <p:nvPr/>
        </p:nvPicPr>
        <p:blipFill rotWithShape="1">
          <a:blip r:embed="rId2"/>
          <a:srcRect l="49955" t="71" r="20112" b="42071"/>
          <a:stretch/>
        </p:blipFill>
        <p:spPr>
          <a:xfrm>
            <a:off x="6594660" y="2539546"/>
            <a:ext cx="5366020" cy="3241222"/>
          </a:xfrm>
          <a:prstGeom prst="rect">
            <a:avLst/>
          </a:prstGeom>
          <a:ln>
            <a:solidFill>
              <a:srgbClr val="0070C0"/>
            </a:solidFill>
          </a:ln>
        </p:spPr>
      </p:pic>
      <p:sp>
        <p:nvSpPr>
          <p:cNvPr id="7" name="Down Arrow 6"/>
          <p:cNvSpPr/>
          <p:nvPr/>
        </p:nvSpPr>
        <p:spPr>
          <a:xfrm>
            <a:off x="8072418" y="1493433"/>
            <a:ext cx="532738" cy="10893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55965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The processing toolbox</a:t>
            </a:r>
            <a:endParaRPr lang="en-GB" b="1" dirty="0"/>
          </a:p>
        </p:txBody>
      </p:sp>
      <p:sp>
        <p:nvSpPr>
          <p:cNvPr id="3" name="Content Placeholder 2"/>
          <p:cNvSpPr>
            <a:spLocks noGrp="1"/>
          </p:cNvSpPr>
          <p:nvPr>
            <p:ph idx="1"/>
          </p:nvPr>
        </p:nvSpPr>
        <p:spPr/>
        <p:txBody>
          <a:bodyPr/>
          <a:lstStyle/>
          <a:p>
            <a:pPr marL="0" indent="0">
              <a:buNone/>
            </a:pPr>
            <a:r>
              <a:rPr lang="en-GB" dirty="0" smtClean="0"/>
              <a:t>Here you can find the GRASS, SAGA and other algorithms</a:t>
            </a:r>
          </a:p>
          <a:p>
            <a:pPr marL="0" indent="0">
              <a:buNone/>
            </a:pPr>
            <a:r>
              <a:rPr lang="en-GB" dirty="0" smtClean="0"/>
              <a:t>(Processing/toolbox)</a:t>
            </a:r>
            <a:endParaRPr lang="en-GB" dirty="0"/>
          </a:p>
        </p:txBody>
      </p:sp>
      <p:pic>
        <p:nvPicPr>
          <p:cNvPr id="4" name="Picture 3"/>
          <p:cNvPicPr>
            <a:picLocks noChangeAspect="1"/>
          </p:cNvPicPr>
          <p:nvPr/>
        </p:nvPicPr>
        <p:blipFill rotWithShape="1">
          <a:blip r:embed="rId2"/>
          <a:srcRect l="50087" t="3200" r="6022" b="4140"/>
          <a:stretch/>
        </p:blipFill>
        <p:spPr>
          <a:xfrm>
            <a:off x="4818489" y="2258170"/>
            <a:ext cx="6875846" cy="4536219"/>
          </a:xfrm>
          <a:prstGeom prst="rect">
            <a:avLst/>
          </a:prstGeom>
        </p:spPr>
      </p:pic>
    </p:spTree>
    <p:extLst>
      <p:ext uri="{BB962C8B-B14F-4D97-AF65-F5344CB8AC3E}">
        <p14:creationId xmlns:p14="http://schemas.microsoft.com/office/powerpoint/2010/main" val="25101051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4590" y="393404"/>
            <a:ext cx="10515600" cy="1325563"/>
          </a:xfrm>
        </p:spPr>
        <p:txBody>
          <a:bodyPr>
            <a:normAutofit fontScale="90000"/>
          </a:bodyPr>
          <a:lstStyle/>
          <a:p>
            <a:r>
              <a:rPr lang="en-GB" b="1" dirty="0" smtClean="0"/>
              <a:t>Practise: Adding the value of precipitation to the south plot data</a:t>
            </a:r>
            <a:r>
              <a:rPr lang="en-GB" b="1" i="1" dirty="0" smtClean="0"/>
              <a:t/>
            </a:r>
            <a:br>
              <a:rPr lang="en-GB" b="1" i="1" dirty="0" smtClean="0"/>
            </a:br>
            <a:endParaRPr lang="en-GB" b="1" dirty="0"/>
          </a:p>
        </p:txBody>
      </p:sp>
      <p:sp>
        <p:nvSpPr>
          <p:cNvPr id="5" name="TextBox 4"/>
          <p:cNvSpPr txBox="1"/>
          <p:nvPr/>
        </p:nvSpPr>
        <p:spPr>
          <a:xfrm>
            <a:off x="692285" y="1826359"/>
            <a:ext cx="5903411" cy="3693319"/>
          </a:xfrm>
          <a:prstGeom prst="rect">
            <a:avLst/>
          </a:prstGeom>
          <a:noFill/>
        </p:spPr>
        <p:txBody>
          <a:bodyPr wrap="none" rtlCol="0">
            <a:spAutoFit/>
          </a:bodyPr>
          <a:lstStyle/>
          <a:p>
            <a:r>
              <a:rPr lang="en-GB" dirty="0" smtClean="0"/>
              <a:t>Oh</a:t>
            </a:r>
            <a:r>
              <a:rPr lang="en-GB" dirty="0"/>
              <a:t>, no, I cannot find that function in the main menu</a:t>
            </a:r>
            <a:r>
              <a:rPr lang="en-GB" dirty="0" smtClean="0"/>
              <a:t>!</a:t>
            </a:r>
          </a:p>
          <a:p>
            <a:r>
              <a:rPr lang="en-GB" i="1" dirty="0" err="1" smtClean="0"/>
              <a:t>Nae</a:t>
            </a:r>
            <a:r>
              <a:rPr lang="en-GB" i="1" dirty="0" smtClean="0"/>
              <a:t> </a:t>
            </a:r>
            <a:r>
              <a:rPr lang="en-GB" i="1" dirty="0"/>
              <a:t>worries</a:t>
            </a:r>
            <a:r>
              <a:rPr lang="en-GB" dirty="0"/>
              <a:t>, Most of the functions have been already </a:t>
            </a:r>
            <a:r>
              <a:rPr lang="en-GB" dirty="0" smtClean="0"/>
              <a:t>coded.</a:t>
            </a:r>
            <a:endParaRPr lang="en-GB" dirty="0"/>
          </a:p>
          <a:p>
            <a:endParaRPr lang="en-GB" dirty="0" smtClean="0"/>
          </a:p>
          <a:p>
            <a:endParaRPr lang="en-GB" dirty="0"/>
          </a:p>
          <a:p>
            <a:r>
              <a:rPr lang="en-GB" dirty="0" smtClean="0"/>
              <a:t>There </a:t>
            </a:r>
            <a:r>
              <a:rPr lang="en-GB" dirty="0" smtClean="0"/>
              <a:t>are (at least) two easy ways of doing this:</a:t>
            </a:r>
          </a:p>
          <a:p>
            <a:endParaRPr lang="en-GB" dirty="0"/>
          </a:p>
          <a:p>
            <a:r>
              <a:rPr lang="en-GB" dirty="0" smtClean="0"/>
              <a:t>	1) adding a plug-in</a:t>
            </a:r>
          </a:p>
          <a:p>
            <a:r>
              <a:rPr lang="en-GB" dirty="0"/>
              <a:t>	</a:t>
            </a:r>
            <a:r>
              <a:rPr lang="en-GB" dirty="0" smtClean="0"/>
              <a:t>2) using SAGA</a:t>
            </a:r>
          </a:p>
          <a:p>
            <a:endParaRPr lang="en-GB" dirty="0"/>
          </a:p>
          <a:p>
            <a:endParaRPr lang="en-GB" dirty="0" smtClean="0"/>
          </a:p>
          <a:p>
            <a:pPr marL="1257300" lvl="2" indent="-342900">
              <a:buFont typeface="+mj-lt"/>
              <a:buAutoNum type="arabicPeriod"/>
            </a:pPr>
            <a:endParaRPr lang="en-GB" dirty="0" smtClean="0"/>
          </a:p>
          <a:p>
            <a:pPr marL="285750" indent="-285750">
              <a:buFont typeface="Wingdings" panose="05000000000000000000" pitchFamily="2" charset="2"/>
              <a:buChar char="§"/>
            </a:pPr>
            <a:endParaRPr lang="en-GB" dirty="0" smtClean="0"/>
          </a:p>
          <a:p>
            <a:pPr marL="285750" indent="-285750">
              <a:buFont typeface="Wingdings" panose="05000000000000000000" pitchFamily="2" charset="2"/>
              <a:buChar char="§"/>
            </a:pPr>
            <a:endParaRPr lang="en-GB" i="1" dirty="0" smtClean="0"/>
          </a:p>
        </p:txBody>
      </p:sp>
      <p:pic>
        <p:nvPicPr>
          <p:cNvPr id="3" name="Picture 2"/>
          <p:cNvPicPr>
            <a:picLocks noChangeAspect="1"/>
          </p:cNvPicPr>
          <p:nvPr/>
        </p:nvPicPr>
        <p:blipFill rotWithShape="1">
          <a:blip r:embed="rId3"/>
          <a:srcRect r="49574" b="4170"/>
          <a:stretch/>
        </p:blipFill>
        <p:spPr>
          <a:xfrm>
            <a:off x="6460289" y="2688938"/>
            <a:ext cx="5509026" cy="3271710"/>
          </a:xfrm>
          <a:prstGeom prst="rect">
            <a:avLst/>
          </a:prstGeom>
        </p:spPr>
      </p:pic>
    </p:spTree>
    <p:extLst>
      <p:ext uri="{BB962C8B-B14F-4D97-AF65-F5344CB8AC3E}">
        <p14:creationId xmlns:p14="http://schemas.microsoft.com/office/powerpoint/2010/main" val="24235892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184" y="116495"/>
            <a:ext cx="10515600" cy="1325563"/>
          </a:xfrm>
        </p:spPr>
        <p:txBody>
          <a:bodyPr>
            <a:normAutofit/>
          </a:bodyPr>
          <a:lstStyle/>
          <a:p>
            <a:r>
              <a:rPr lang="en-GB" b="1" dirty="0" smtClean="0"/>
              <a:t>OPTION 1: ADDING A PLUG-IN</a:t>
            </a:r>
            <a:endParaRPr lang="en-GB" b="1" dirty="0"/>
          </a:p>
        </p:txBody>
      </p:sp>
      <p:sp>
        <p:nvSpPr>
          <p:cNvPr id="5" name="TextBox 4"/>
          <p:cNvSpPr txBox="1"/>
          <p:nvPr/>
        </p:nvSpPr>
        <p:spPr>
          <a:xfrm>
            <a:off x="509405" y="1532161"/>
            <a:ext cx="3787319" cy="3970318"/>
          </a:xfrm>
          <a:prstGeom prst="rect">
            <a:avLst/>
          </a:prstGeom>
          <a:noFill/>
        </p:spPr>
        <p:txBody>
          <a:bodyPr wrap="none" rtlCol="0">
            <a:spAutoFit/>
          </a:bodyPr>
          <a:lstStyle/>
          <a:p>
            <a:pPr marL="342900" indent="-342900">
              <a:buFont typeface="+mj-lt"/>
              <a:buAutoNum type="arabicPeriod"/>
            </a:pPr>
            <a:r>
              <a:rPr lang="en-GB" dirty="0" smtClean="0"/>
              <a:t>Plugins/Manage and Install Plugins</a:t>
            </a:r>
          </a:p>
          <a:p>
            <a:pPr marL="342900" indent="-342900">
              <a:buFont typeface="+mj-lt"/>
              <a:buAutoNum type="arabicPeriod"/>
            </a:pPr>
            <a:endParaRPr lang="en-GB" dirty="0" smtClean="0"/>
          </a:p>
          <a:p>
            <a:pPr marL="342900" indent="-342900">
              <a:buFont typeface="+mj-lt"/>
              <a:buAutoNum type="arabicPeriod"/>
            </a:pPr>
            <a:r>
              <a:rPr lang="en-GB" dirty="0" smtClean="0"/>
              <a:t>Search “Point sampling tool”</a:t>
            </a:r>
          </a:p>
          <a:p>
            <a:pPr marL="342900" indent="-342900">
              <a:buFont typeface="+mj-lt"/>
              <a:buAutoNum type="arabicPeriod"/>
            </a:pPr>
            <a:endParaRPr lang="en-GB" dirty="0" smtClean="0"/>
          </a:p>
          <a:p>
            <a:pPr marL="342900" indent="-342900">
              <a:buFont typeface="+mj-lt"/>
              <a:buAutoNum type="arabicPeriod"/>
            </a:pPr>
            <a:r>
              <a:rPr lang="en-GB" dirty="0" smtClean="0"/>
              <a:t>Install the tool</a:t>
            </a:r>
            <a:endParaRPr lang="en-GB" dirty="0"/>
          </a:p>
          <a:p>
            <a:endParaRPr lang="en-GB" dirty="0" smtClean="0"/>
          </a:p>
          <a:p>
            <a:r>
              <a:rPr lang="en-GB" dirty="0" smtClean="0"/>
              <a:t>EASY!</a:t>
            </a:r>
          </a:p>
          <a:p>
            <a:endParaRPr lang="en-GB" dirty="0" smtClean="0"/>
          </a:p>
          <a:p>
            <a:r>
              <a:rPr lang="en-GB" dirty="0" smtClean="0"/>
              <a:t>4. You can now see the plugin:</a:t>
            </a:r>
            <a:endParaRPr lang="en-GB" dirty="0"/>
          </a:p>
          <a:p>
            <a:endParaRPr lang="en-GB" dirty="0" smtClean="0"/>
          </a:p>
          <a:p>
            <a:pPr marL="1257300" lvl="2" indent="-342900">
              <a:buFont typeface="+mj-lt"/>
              <a:buAutoNum type="arabicPeriod"/>
            </a:pPr>
            <a:endParaRPr lang="en-GB" dirty="0" smtClean="0"/>
          </a:p>
          <a:p>
            <a:pPr marL="1257300" lvl="2" indent="-342900">
              <a:buFont typeface="+mj-lt"/>
              <a:buAutoNum type="arabicPeriod"/>
            </a:pPr>
            <a:endParaRPr lang="en-GB" dirty="0" smtClean="0"/>
          </a:p>
          <a:p>
            <a:pPr marL="285750" indent="-285750">
              <a:buFont typeface="Wingdings" panose="05000000000000000000" pitchFamily="2" charset="2"/>
              <a:buChar char="§"/>
            </a:pPr>
            <a:endParaRPr lang="en-GB" dirty="0" smtClean="0"/>
          </a:p>
          <a:p>
            <a:pPr marL="285750" indent="-285750">
              <a:buFont typeface="Wingdings" panose="05000000000000000000" pitchFamily="2" charset="2"/>
              <a:buChar char="§"/>
            </a:pPr>
            <a:endParaRPr lang="en-GB" i="1" dirty="0" smtClean="0"/>
          </a:p>
        </p:txBody>
      </p:sp>
      <p:pic>
        <p:nvPicPr>
          <p:cNvPr id="4" name="Picture 3"/>
          <p:cNvPicPr>
            <a:picLocks noChangeAspect="1"/>
          </p:cNvPicPr>
          <p:nvPr/>
        </p:nvPicPr>
        <p:blipFill rotWithShape="1">
          <a:blip r:embed="rId3"/>
          <a:srcRect l="50087" t="696" r="28196" b="49218"/>
          <a:stretch/>
        </p:blipFill>
        <p:spPr>
          <a:xfrm>
            <a:off x="5101141" y="1204552"/>
            <a:ext cx="6278076" cy="4524740"/>
          </a:xfrm>
          <a:prstGeom prst="rect">
            <a:avLst/>
          </a:prstGeom>
        </p:spPr>
      </p:pic>
      <p:pic>
        <p:nvPicPr>
          <p:cNvPr id="6" name="Picture 5"/>
          <p:cNvPicPr>
            <a:picLocks noChangeAspect="1"/>
          </p:cNvPicPr>
          <p:nvPr/>
        </p:nvPicPr>
        <p:blipFill rotWithShape="1">
          <a:blip r:embed="rId4"/>
          <a:srcRect l="64723" t="27434" r="14384" b="18780"/>
          <a:stretch/>
        </p:blipFill>
        <p:spPr>
          <a:xfrm>
            <a:off x="8350526" y="2890157"/>
            <a:ext cx="2547258" cy="2049237"/>
          </a:xfrm>
          <a:prstGeom prst="rect">
            <a:avLst/>
          </a:prstGeom>
        </p:spPr>
      </p:pic>
      <p:pic>
        <p:nvPicPr>
          <p:cNvPr id="7" name="Picture 6"/>
          <p:cNvPicPr>
            <a:picLocks noChangeAspect="1"/>
          </p:cNvPicPr>
          <p:nvPr/>
        </p:nvPicPr>
        <p:blipFill rotWithShape="1">
          <a:blip r:embed="rId5"/>
          <a:srcRect l="52500" t="1785" r="30893" b="74857"/>
          <a:stretch/>
        </p:blipFill>
        <p:spPr>
          <a:xfrm>
            <a:off x="310161" y="4555421"/>
            <a:ext cx="4309547" cy="1894115"/>
          </a:xfrm>
          <a:prstGeom prst="rect">
            <a:avLst/>
          </a:prstGeom>
        </p:spPr>
      </p:pic>
    </p:spTree>
    <p:extLst>
      <p:ext uri="{BB962C8B-B14F-4D97-AF65-F5344CB8AC3E}">
        <p14:creationId xmlns:p14="http://schemas.microsoft.com/office/powerpoint/2010/main" val="38311961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184" y="116495"/>
            <a:ext cx="10515600" cy="1325563"/>
          </a:xfrm>
        </p:spPr>
        <p:txBody>
          <a:bodyPr>
            <a:normAutofit/>
          </a:bodyPr>
          <a:lstStyle/>
          <a:p>
            <a:r>
              <a:rPr lang="en-GB" b="1" dirty="0" smtClean="0"/>
              <a:t>OPTION 1: ADDING A PLUG-IN</a:t>
            </a:r>
            <a:endParaRPr lang="en-GB" b="1" dirty="0"/>
          </a:p>
        </p:txBody>
      </p:sp>
      <p:sp>
        <p:nvSpPr>
          <p:cNvPr id="5" name="TextBox 4"/>
          <p:cNvSpPr txBox="1"/>
          <p:nvPr/>
        </p:nvSpPr>
        <p:spPr>
          <a:xfrm>
            <a:off x="541210" y="1442058"/>
            <a:ext cx="5262745" cy="4801314"/>
          </a:xfrm>
          <a:prstGeom prst="rect">
            <a:avLst/>
          </a:prstGeom>
          <a:noFill/>
        </p:spPr>
        <p:txBody>
          <a:bodyPr wrap="square" rtlCol="0">
            <a:spAutoFit/>
          </a:bodyPr>
          <a:lstStyle/>
          <a:p>
            <a:pPr marL="342900" indent="-342900">
              <a:buFont typeface="+mj-lt"/>
              <a:buAutoNum type="arabicPeriod" startAt="5"/>
            </a:pPr>
            <a:r>
              <a:rPr lang="en-GB" dirty="0" smtClean="0"/>
              <a:t>Plugins/analyses/ Point sampling tool</a:t>
            </a:r>
          </a:p>
          <a:p>
            <a:pPr marL="342900" indent="-342900">
              <a:buFont typeface="+mj-lt"/>
              <a:buAutoNum type="arabicPeriod" startAt="5"/>
            </a:pPr>
            <a:endParaRPr lang="en-GB" dirty="0" smtClean="0"/>
          </a:p>
          <a:p>
            <a:pPr marL="342900" indent="-342900">
              <a:buFont typeface="+mj-lt"/>
              <a:buAutoNum type="arabicPeriod" startAt="5"/>
            </a:pPr>
            <a:r>
              <a:rPr lang="en-GB" dirty="0" smtClean="0"/>
              <a:t>In the new window, indicate that your sampling points are the coordinates layer and the field you want to extract is the precipitation</a:t>
            </a:r>
          </a:p>
          <a:p>
            <a:pPr marL="342900" indent="-342900">
              <a:buFont typeface="+mj-lt"/>
              <a:buAutoNum type="arabicPeriod" startAt="5"/>
            </a:pPr>
            <a:endParaRPr lang="en-GB" dirty="0" smtClean="0"/>
          </a:p>
          <a:p>
            <a:pPr marL="342900" indent="-342900">
              <a:buFont typeface="+mj-lt"/>
              <a:buAutoNum type="arabicPeriod" startAt="5"/>
            </a:pPr>
            <a:r>
              <a:rPr lang="en-GB" dirty="0" smtClean="0"/>
              <a:t>Save the new layer -&gt; it will have the precipitation values extracted from the raster</a:t>
            </a:r>
          </a:p>
          <a:p>
            <a:pPr marL="342900" indent="-342900">
              <a:buFont typeface="+mj-lt"/>
              <a:buAutoNum type="arabicPeriod" startAt="5"/>
            </a:pPr>
            <a:endParaRPr lang="en-GB" dirty="0" smtClean="0"/>
          </a:p>
          <a:p>
            <a:r>
              <a:rPr lang="en-GB" dirty="0" smtClean="0"/>
              <a:t>TO HAVE THE COORDINATES AND THE PRECIPITATION IN A SINGLE FILE:</a:t>
            </a:r>
          </a:p>
          <a:p>
            <a:endParaRPr lang="en-GB" dirty="0"/>
          </a:p>
          <a:p>
            <a:pPr marL="342900" indent="-342900">
              <a:buFont typeface="+mj-lt"/>
              <a:buAutoNum type="arabicPeriod" startAt="5"/>
            </a:pPr>
            <a:r>
              <a:rPr lang="en-GB" dirty="0" smtClean="0"/>
              <a:t>Vector/join attributes by location</a:t>
            </a:r>
          </a:p>
          <a:p>
            <a:pPr marL="342900" indent="-342900">
              <a:buFont typeface="+mj-lt"/>
              <a:buAutoNum type="arabicPeriod" startAt="5"/>
            </a:pPr>
            <a:endParaRPr lang="en-GB" dirty="0"/>
          </a:p>
          <a:p>
            <a:pPr marL="342900" indent="-342900">
              <a:buFont typeface="+mj-lt"/>
              <a:buAutoNum type="arabicPeriod" startAt="5"/>
            </a:pPr>
            <a:r>
              <a:rPr lang="en-GB" dirty="0" smtClean="0"/>
              <a:t>You have a new shapefile with the temperature in the plots in the south (you can open the attribute table and check it).</a:t>
            </a:r>
            <a:endParaRPr lang="en-GB" i="1" dirty="0" smtClean="0"/>
          </a:p>
        </p:txBody>
      </p:sp>
      <p:pic>
        <p:nvPicPr>
          <p:cNvPr id="7" name="Picture 6"/>
          <p:cNvPicPr>
            <a:picLocks noChangeAspect="1"/>
          </p:cNvPicPr>
          <p:nvPr/>
        </p:nvPicPr>
        <p:blipFill rotWithShape="1">
          <a:blip r:embed="rId3"/>
          <a:srcRect l="52500" t="1785" r="30893" b="74857"/>
          <a:stretch/>
        </p:blipFill>
        <p:spPr>
          <a:xfrm>
            <a:off x="4550231" y="950213"/>
            <a:ext cx="1957314" cy="860271"/>
          </a:xfrm>
          <a:prstGeom prst="rect">
            <a:avLst/>
          </a:prstGeom>
        </p:spPr>
      </p:pic>
      <p:pic>
        <p:nvPicPr>
          <p:cNvPr id="3" name="Picture 2"/>
          <p:cNvPicPr>
            <a:picLocks noChangeAspect="1"/>
          </p:cNvPicPr>
          <p:nvPr/>
        </p:nvPicPr>
        <p:blipFill rotWithShape="1">
          <a:blip r:embed="rId4"/>
          <a:srcRect l="50286" t="426" r="16974" b="26606"/>
          <a:stretch/>
        </p:blipFill>
        <p:spPr>
          <a:xfrm>
            <a:off x="6937242" y="1386874"/>
            <a:ext cx="4916189" cy="3442342"/>
          </a:xfrm>
          <a:prstGeom prst="rect">
            <a:avLst/>
          </a:prstGeom>
        </p:spPr>
      </p:pic>
      <p:sp>
        <p:nvSpPr>
          <p:cNvPr id="8" name="Right Arrow 7"/>
          <p:cNvSpPr/>
          <p:nvPr/>
        </p:nvSpPr>
        <p:spPr>
          <a:xfrm>
            <a:off x="7935686" y="2795727"/>
            <a:ext cx="1257300" cy="3123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p:cNvSpPr/>
          <p:nvPr/>
        </p:nvSpPr>
        <p:spPr>
          <a:xfrm>
            <a:off x="7976507" y="3231332"/>
            <a:ext cx="1257300" cy="3292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rotWithShape="1">
          <a:blip r:embed="rId5"/>
          <a:srcRect l="52600" t="2389" r="12536" b="10927"/>
          <a:stretch/>
        </p:blipFill>
        <p:spPr>
          <a:xfrm>
            <a:off x="5803955" y="4829216"/>
            <a:ext cx="2458759" cy="1910443"/>
          </a:xfrm>
          <a:prstGeom prst="rect">
            <a:avLst/>
          </a:prstGeom>
        </p:spPr>
      </p:pic>
    </p:spTree>
    <p:extLst>
      <p:ext uri="{BB962C8B-B14F-4D97-AF65-F5344CB8AC3E}">
        <p14:creationId xmlns:p14="http://schemas.microsoft.com/office/powerpoint/2010/main" val="2253263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8486" y="214009"/>
            <a:ext cx="10101259" cy="707886"/>
          </a:xfrm>
          <a:prstGeom prst="rect">
            <a:avLst/>
          </a:prstGeom>
          <a:noFill/>
        </p:spPr>
        <p:txBody>
          <a:bodyPr wrap="square" rtlCol="0">
            <a:spAutoFit/>
          </a:bodyPr>
          <a:lstStyle/>
          <a:p>
            <a:r>
              <a:rPr lang="en-GB" sz="4000" dirty="0" smtClean="0"/>
              <a:t>OPTION 2: USING SAGA </a:t>
            </a:r>
            <a:endParaRPr lang="en-GB" sz="4000" dirty="0"/>
          </a:p>
        </p:txBody>
      </p:sp>
      <p:pic>
        <p:nvPicPr>
          <p:cNvPr id="6" name="Picture 5"/>
          <p:cNvPicPr>
            <a:picLocks noChangeAspect="1"/>
          </p:cNvPicPr>
          <p:nvPr/>
        </p:nvPicPr>
        <p:blipFill rotWithShape="1">
          <a:blip r:embed="rId3"/>
          <a:srcRect l="56888" t="7234" b="4936"/>
          <a:stretch/>
        </p:blipFill>
        <p:spPr>
          <a:xfrm>
            <a:off x="6466657" y="1615142"/>
            <a:ext cx="5256179" cy="3346316"/>
          </a:xfrm>
          <a:prstGeom prst="rect">
            <a:avLst/>
          </a:prstGeom>
        </p:spPr>
      </p:pic>
      <p:sp>
        <p:nvSpPr>
          <p:cNvPr id="7" name="Rectangle 6"/>
          <p:cNvSpPr/>
          <p:nvPr/>
        </p:nvSpPr>
        <p:spPr>
          <a:xfrm>
            <a:off x="370657" y="1684387"/>
            <a:ext cx="6096000" cy="3970318"/>
          </a:xfrm>
          <a:prstGeom prst="rect">
            <a:avLst/>
          </a:prstGeom>
        </p:spPr>
        <p:txBody>
          <a:bodyPr>
            <a:spAutoFit/>
          </a:bodyPr>
          <a:lstStyle/>
          <a:p>
            <a:pPr>
              <a:buFont typeface="Arial" panose="020B0604020202020204" pitchFamily="34" charset="0"/>
              <a:buChar char="•"/>
            </a:pPr>
            <a:r>
              <a:rPr lang="en-GB" b="1" dirty="0" smtClean="0"/>
              <a:t>SAGA</a:t>
            </a:r>
            <a:r>
              <a:rPr lang="en-GB" dirty="0" smtClean="0"/>
              <a:t> is the abbreviation for </a:t>
            </a:r>
            <a:r>
              <a:rPr lang="en-GB" b="1" dirty="0" smtClean="0"/>
              <a:t>S</a:t>
            </a:r>
            <a:r>
              <a:rPr lang="en-GB" dirty="0" smtClean="0"/>
              <a:t>ystem for </a:t>
            </a:r>
            <a:r>
              <a:rPr lang="en-GB" b="1" dirty="0" smtClean="0"/>
              <a:t>A</a:t>
            </a:r>
            <a:r>
              <a:rPr lang="en-GB" dirty="0" smtClean="0"/>
              <a:t>utomated </a:t>
            </a:r>
            <a:r>
              <a:rPr lang="en-GB" b="1" dirty="0" smtClean="0"/>
              <a:t>G</a:t>
            </a:r>
            <a:r>
              <a:rPr lang="en-GB" dirty="0" smtClean="0"/>
              <a:t>eoscientific </a:t>
            </a:r>
            <a:r>
              <a:rPr lang="en-GB" b="1" dirty="0" smtClean="0"/>
              <a:t>A</a:t>
            </a:r>
            <a:r>
              <a:rPr lang="en-GB" dirty="0" smtClean="0"/>
              <a:t>nalyses</a:t>
            </a:r>
          </a:p>
          <a:p>
            <a:pPr>
              <a:buFont typeface="Arial" panose="020B0604020202020204" pitchFamily="34" charset="0"/>
              <a:buChar char="•"/>
            </a:pPr>
            <a:r>
              <a:rPr lang="en-GB" b="1" dirty="0" smtClean="0"/>
              <a:t>SAGA</a:t>
            </a:r>
            <a:r>
              <a:rPr lang="en-GB" dirty="0" smtClean="0"/>
              <a:t> is a </a:t>
            </a:r>
            <a:r>
              <a:rPr lang="en-GB" b="1" dirty="0" smtClean="0"/>
              <a:t>G</a:t>
            </a:r>
            <a:r>
              <a:rPr lang="en-GB" dirty="0" smtClean="0"/>
              <a:t>eographic </a:t>
            </a:r>
            <a:r>
              <a:rPr lang="en-GB" b="1" dirty="0" smtClean="0"/>
              <a:t>I</a:t>
            </a:r>
            <a:r>
              <a:rPr lang="en-GB" dirty="0" smtClean="0"/>
              <a:t>nformation </a:t>
            </a:r>
            <a:r>
              <a:rPr lang="en-GB" b="1" dirty="0" smtClean="0"/>
              <a:t>S</a:t>
            </a:r>
            <a:r>
              <a:rPr lang="en-GB" dirty="0" smtClean="0"/>
              <a:t>ystem (</a:t>
            </a:r>
            <a:r>
              <a:rPr lang="en-GB" b="1" dirty="0" smtClean="0"/>
              <a:t>GIS</a:t>
            </a:r>
            <a:r>
              <a:rPr lang="en-GB" dirty="0" smtClean="0"/>
              <a:t>) software</a:t>
            </a:r>
          </a:p>
          <a:p>
            <a:pPr>
              <a:buFont typeface="Arial" panose="020B0604020202020204" pitchFamily="34" charset="0"/>
              <a:buChar char="•"/>
            </a:pPr>
            <a:r>
              <a:rPr lang="en-GB" b="1" dirty="0" smtClean="0"/>
              <a:t>SAGA</a:t>
            </a:r>
            <a:r>
              <a:rPr lang="en-GB" dirty="0" smtClean="0"/>
              <a:t> has been designed for an easy and effective implementation of spatial algorithms</a:t>
            </a:r>
          </a:p>
          <a:p>
            <a:pPr>
              <a:buFont typeface="Arial" panose="020B0604020202020204" pitchFamily="34" charset="0"/>
              <a:buChar char="•"/>
            </a:pPr>
            <a:r>
              <a:rPr lang="en-GB" b="1" dirty="0" smtClean="0"/>
              <a:t>SAGA</a:t>
            </a:r>
            <a:r>
              <a:rPr lang="en-GB" dirty="0" smtClean="0"/>
              <a:t> offers a comprehensive, growing set of geoscientific methods</a:t>
            </a:r>
          </a:p>
          <a:p>
            <a:pPr>
              <a:buFont typeface="Arial" panose="020B0604020202020204" pitchFamily="34" charset="0"/>
              <a:buChar char="•"/>
            </a:pPr>
            <a:r>
              <a:rPr lang="en-GB" b="1" dirty="0" smtClean="0"/>
              <a:t>SAGA</a:t>
            </a:r>
            <a:r>
              <a:rPr lang="en-GB" dirty="0" smtClean="0"/>
              <a:t> provides an easily approachable user interface with many visualisation options</a:t>
            </a:r>
          </a:p>
          <a:p>
            <a:pPr>
              <a:buFont typeface="Arial" panose="020B0604020202020204" pitchFamily="34" charset="0"/>
              <a:buChar char="•"/>
            </a:pPr>
            <a:r>
              <a:rPr lang="en-GB" b="1" dirty="0" smtClean="0"/>
              <a:t>SAGA</a:t>
            </a:r>
            <a:r>
              <a:rPr lang="en-GB" dirty="0" smtClean="0"/>
              <a:t> runs under Windows and Linux operating systems</a:t>
            </a:r>
          </a:p>
          <a:p>
            <a:pPr>
              <a:buFont typeface="Arial" panose="020B0604020202020204" pitchFamily="34" charset="0"/>
              <a:buChar char="•"/>
            </a:pPr>
            <a:r>
              <a:rPr lang="en-GB" b="1" dirty="0" smtClean="0"/>
              <a:t>SAGA</a:t>
            </a:r>
            <a:r>
              <a:rPr lang="en-GB" dirty="0" smtClean="0"/>
              <a:t> is a </a:t>
            </a:r>
            <a:r>
              <a:rPr lang="en-GB" b="1" dirty="0" smtClean="0"/>
              <a:t>F</a:t>
            </a:r>
            <a:r>
              <a:rPr lang="en-GB" dirty="0" smtClean="0"/>
              <a:t>ree </a:t>
            </a:r>
            <a:r>
              <a:rPr lang="en-GB" b="1" dirty="0" smtClean="0"/>
              <a:t>O</a:t>
            </a:r>
            <a:r>
              <a:rPr lang="en-GB" dirty="0" smtClean="0"/>
              <a:t>pen </a:t>
            </a:r>
            <a:r>
              <a:rPr lang="en-GB" b="1" dirty="0" smtClean="0"/>
              <a:t>S</a:t>
            </a:r>
            <a:r>
              <a:rPr lang="en-GB" dirty="0" smtClean="0"/>
              <a:t>ource </a:t>
            </a:r>
            <a:r>
              <a:rPr lang="en-GB" b="1" dirty="0" smtClean="0"/>
              <a:t>S</a:t>
            </a:r>
            <a:r>
              <a:rPr lang="en-GB" dirty="0" smtClean="0"/>
              <a:t>oftware (</a:t>
            </a:r>
            <a:r>
              <a:rPr lang="en-GB" b="1" dirty="0" smtClean="0"/>
              <a:t>FOSS</a:t>
            </a:r>
            <a:r>
              <a:rPr lang="en-GB" dirty="0" smtClean="0"/>
              <a:t>)</a:t>
            </a:r>
          </a:p>
          <a:p>
            <a:endParaRPr lang="en-GB" dirty="0" smtClean="0">
              <a:hlinkClick r:id="rId4"/>
            </a:endParaRPr>
          </a:p>
          <a:p>
            <a:r>
              <a:rPr lang="en-GB" dirty="0" smtClean="0">
                <a:hlinkClick r:id="rId4"/>
              </a:rPr>
              <a:t>http://www.saga-gis.org/en/index.html</a:t>
            </a:r>
            <a:endParaRPr lang="en-GB" dirty="0" smtClean="0"/>
          </a:p>
          <a:p>
            <a:pPr>
              <a:buFont typeface="Arial" panose="020B0604020202020204" pitchFamily="34" charset="0"/>
              <a:buChar char="•"/>
            </a:pPr>
            <a:endParaRPr lang="en-GB" dirty="0"/>
          </a:p>
        </p:txBody>
      </p:sp>
    </p:spTree>
    <p:extLst>
      <p:ext uri="{BB962C8B-B14F-4D97-AF65-F5344CB8AC3E}">
        <p14:creationId xmlns:p14="http://schemas.microsoft.com/office/powerpoint/2010/main" val="14231982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832" y="149229"/>
            <a:ext cx="10515600" cy="1325563"/>
          </a:xfrm>
        </p:spPr>
        <p:txBody>
          <a:bodyPr>
            <a:normAutofit/>
          </a:bodyPr>
          <a:lstStyle/>
          <a:p>
            <a:r>
              <a:rPr lang="en-GB" dirty="0" smtClean="0"/>
              <a:t>Extract data from a raster to points </a:t>
            </a:r>
            <a:br>
              <a:rPr lang="en-GB" dirty="0" smtClean="0"/>
            </a:br>
            <a:endParaRPr lang="en-GB" dirty="0"/>
          </a:p>
        </p:txBody>
      </p:sp>
      <p:pic>
        <p:nvPicPr>
          <p:cNvPr id="5" name="Picture 4"/>
          <p:cNvPicPr>
            <a:picLocks noChangeAspect="1"/>
          </p:cNvPicPr>
          <p:nvPr/>
        </p:nvPicPr>
        <p:blipFill rotWithShape="1">
          <a:blip r:embed="rId3"/>
          <a:srcRect r="50293" b="4681"/>
          <a:stretch/>
        </p:blipFill>
        <p:spPr>
          <a:xfrm>
            <a:off x="1094414" y="3872285"/>
            <a:ext cx="4779006" cy="2863824"/>
          </a:xfrm>
          <a:prstGeom prst="rect">
            <a:avLst/>
          </a:prstGeom>
        </p:spPr>
      </p:pic>
      <p:sp>
        <p:nvSpPr>
          <p:cNvPr id="6" name="Content Placeholder 2"/>
          <p:cNvSpPr>
            <a:spLocks noGrp="1"/>
          </p:cNvSpPr>
          <p:nvPr>
            <p:ph idx="1"/>
          </p:nvPr>
        </p:nvSpPr>
        <p:spPr>
          <a:xfrm>
            <a:off x="609841" y="1808387"/>
            <a:ext cx="5390743" cy="2464339"/>
          </a:xfrm>
        </p:spPr>
        <p:txBody>
          <a:bodyPr/>
          <a:lstStyle/>
          <a:p>
            <a:pPr marL="0" indent="0">
              <a:buNone/>
            </a:pPr>
            <a:r>
              <a:rPr lang="en-GB" dirty="0" smtClean="0"/>
              <a:t>Processing Toolbox/</a:t>
            </a:r>
          </a:p>
          <a:p>
            <a:pPr marL="0" indent="0">
              <a:buNone/>
            </a:pPr>
            <a:r>
              <a:rPr lang="en-GB" dirty="0" smtClean="0"/>
              <a:t>SAGA/</a:t>
            </a:r>
          </a:p>
          <a:p>
            <a:pPr marL="0" indent="0">
              <a:buNone/>
            </a:pPr>
            <a:r>
              <a:rPr lang="en-GB" dirty="0" smtClean="0"/>
              <a:t>Vector to raster/</a:t>
            </a:r>
          </a:p>
          <a:p>
            <a:pPr marL="0" indent="0">
              <a:buNone/>
            </a:pPr>
            <a:r>
              <a:rPr lang="en-GB" dirty="0" smtClean="0"/>
              <a:t>Add raster values to points</a:t>
            </a:r>
            <a:endParaRPr lang="en-GB" dirty="0"/>
          </a:p>
        </p:txBody>
      </p:sp>
      <p:pic>
        <p:nvPicPr>
          <p:cNvPr id="7" name="Picture 6"/>
          <p:cNvPicPr>
            <a:picLocks noChangeAspect="1"/>
          </p:cNvPicPr>
          <p:nvPr/>
        </p:nvPicPr>
        <p:blipFill rotWithShape="1">
          <a:blip r:embed="rId3"/>
          <a:srcRect l="38878" t="20082" r="50293" b="26347"/>
          <a:stretch/>
        </p:blipFill>
        <p:spPr>
          <a:xfrm>
            <a:off x="7249293" y="812011"/>
            <a:ext cx="3715556" cy="5743768"/>
          </a:xfrm>
          <a:prstGeom prst="rect">
            <a:avLst/>
          </a:prstGeom>
        </p:spPr>
      </p:pic>
      <p:cxnSp>
        <p:nvCxnSpPr>
          <p:cNvPr id="4" name="Straight Arrow Connector 3"/>
          <p:cNvCxnSpPr/>
          <p:nvPr/>
        </p:nvCxnSpPr>
        <p:spPr>
          <a:xfrm flipV="1">
            <a:off x="6000584" y="4738977"/>
            <a:ext cx="1099931" cy="230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989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In this tutorial we will explore</a:t>
            </a:r>
            <a:r>
              <a:rPr lang="en-GB" b="1" dirty="0" smtClean="0"/>
              <a:t>:</a:t>
            </a:r>
            <a:endParaRPr lang="en-GB" dirty="0"/>
          </a:p>
        </p:txBody>
      </p:sp>
      <p:sp>
        <p:nvSpPr>
          <p:cNvPr id="3" name="Content Placeholder 2"/>
          <p:cNvSpPr>
            <a:spLocks noGrp="1"/>
          </p:cNvSpPr>
          <p:nvPr>
            <p:ph idx="1"/>
          </p:nvPr>
        </p:nvSpPr>
        <p:spPr/>
        <p:txBody>
          <a:bodyPr>
            <a:normAutofit fontScale="70000" lnSpcReduction="20000"/>
          </a:bodyPr>
          <a:lstStyle/>
          <a:p>
            <a:r>
              <a:rPr lang="en-GB" b="1" dirty="0" smtClean="0"/>
              <a:t>What </a:t>
            </a:r>
            <a:r>
              <a:rPr lang="en-GB" b="1" dirty="0"/>
              <a:t>i</a:t>
            </a:r>
            <a:r>
              <a:rPr lang="en-GB" b="1" dirty="0" smtClean="0"/>
              <a:t>s </a:t>
            </a:r>
            <a:r>
              <a:rPr lang="en-GB" b="1" dirty="0"/>
              <a:t>QGIS</a:t>
            </a:r>
            <a:r>
              <a:rPr lang="en-GB" b="1" dirty="0" smtClean="0"/>
              <a:t>? What can I do with QGIS?</a:t>
            </a:r>
            <a:endParaRPr lang="en-GB" dirty="0"/>
          </a:p>
          <a:p>
            <a:r>
              <a:rPr lang="en-GB" b="1" dirty="0" smtClean="0"/>
              <a:t>QGIS interface</a:t>
            </a:r>
          </a:p>
          <a:p>
            <a:r>
              <a:rPr lang="en-GB" b="1" dirty="0" smtClean="0"/>
              <a:t>QGIS FUNCTIONS and DATA </a:t>
            </a:r>
            <a:r>
              <a:rPr lang="en-GB" b="1" dirty="0" smtClean="0"/>
              <a:t>EDIT</a:t>
            </a:r>
          </a:p>
          <a:p>
            <a:pPr lvl="1"/>
            <a:r>
              <a:rPr lang="en-GB" b="1" dirty="0" smtClean="0"/>
              <a:t>Functions for vector data</a:t>
            </a:r>
          </a:p>
          <a:p>
            <a:pPr lvl="1"/>
            <a:r>
              <a:rPr lang="en-GB" b="1" dirty="0" smtClean="0"/>
              <a:t>Functions for raster</a:t>
            </a:r>
          </a:p>
          <a:p>
            <a:pPr lvl="1"/>
            <a:r>
              <a:rPr lang="en-GB" b="1" dirty="0" smtClean="0"/>
              <a:t>The processing toolkit</a:t>
            </a:r>
            <a:endParaRPr lang="en-GB" b="1" dirty="0" smtClean="0"/>
          </a:p>
          <a:p>
            <a:r>
              <a:rPr lang="en-GB" b="1" dirty="0" smtClean="0"/>
              <a:t>Create/personalize maps</a:t>
            </a:r>
          </a:p>
          <a:p>
            <a:endParaRPr lang="en-GB" b="1" dirty="0"/>
          </a:p>
          <a:p>
            <a:r>
              <a:rPr lang="en-GB" b="1" dirty="0" smtClean="0"/>
              <a:t>A list of free spatial data sources</a:t>
            </a:r>
            <a:endParaRPr lang="en-GB" b="1" dirty="0"/>
          </a:p>
          <a:p>
            <a:endParaRPr lang="en-GB" dirty="0"/>
          </a:p>
          <a:p>
            <a:endParaRPr lang="en-GB" dirty="0" smtClean="0"/>
          </a:p>
          <a:p>
            <a:endParaRPr lang="en-GB" dirty="0"/>
          </a:p>
          <a:p>
            <a:pPr marL="0" indent="0" algn="ctr">
              <a:buNone/>
            </a:pPr>
            <a:r>
              <a:rPr lang="en-GB" b="1" dirty="0" smtClean="0">
                <a:solidFill>
                  <a:schemeClr val="accent1">
                    <a:lumMod val="75000"/>
                  </a:schemeClr>
                </a:solidFill>
                <a:effectLst>
                  <a:outerShdw blurRad="38100" dist="38100" dir="2700000" algn="tl">
                    <a:srgbClr val="000000">
                      <a:alpha val="43137"/>
                    </a:srgbClr>
                  </a:outerShdw>
                </a:effectLst>
              </a:rPr>
              <a:t>--QGIS is a powerful and complex software. This tutorial </a:t>
            </a:r>
            <a:r>
              <a:rPr lang="en-GB" b="1" dirty="0" smtClean="0">
                <a:solidFill>
                  <a:schemeClr val="accent1">
                    <a:lumMod val="75000"/>
                  </a:schemeClr>
                </a:solidFill>
                <a:effectLst>
                  <a:outerShdw blurRad="38100" dist="38100" dir="2700000" algn="tl">
                    <a:srgbClr val="000000">
                      <a:alpha val="43137"/>
                    </a:srgbClr>
                  </a:outerShdw>
                </a:effectLst>
              </a:rPr>
              <a:t>is a </a:t>
            </a:r>
            <a:r>
              <a:rPr lang="en-GB" b="1" dirty="0" smtClean="0">
                <a:solidFill>
                  <a:schemeClr val="accent1">
                    <a:lumMod val="75000"/>
                  </a:schemeClr>
                </a:solidFill>
                <a:effectLst>
                  <a:outerShdw blurRad="38100" dist="38100" dir="2700000" algn="tl">
                    <a:srgbClr val="000000">
                      <a:alpha val="43137"/>
                    </a:srgbClr>
                  </a:outerShdw>
                </a:effectLst>
              </a:rPr>
              <a:t>basic </a:t>
            </a:r>
            <a:r>
              <a:rPr lang="en-GB" b="1" dirty="0" smtClean="0">
                <a:solidFill>
                  <a:schemeClr val="accent1">
                    <a:lumMod val="75000"/>
                  </a:schemeClr>
                </a:solidFill>
                <a:effectLst>
                  <a:outerShdw blurRad="38100" dist="38100" dir="2700000" algn="tl">
                    <a:srgbClr val="000000">
                      <a:alpha val="43137"/>
                    </a:srgbClr>
                  </a:outerShdw>
                </a:effectLst>
              </a:rPr>
              <a:t>introduction-</a:t>
            </a:r>
            <a:r>
              <a:rPr lang="en-GB" b="1" dirty="0" smtClean="0">
                <a:solidFill>
                  <a:schemeClr val="accent1">
                    <a:lumMod val="75000"/>
                  </a:schemeClr>
                </a:solidFill>
                <a:effectLst>
                  <a:outerShdw blurRad="38100" dist="38100" dir="2700000" algn="tl">
                    <a:srgbClr val="000000">
                      <a:alpha val="43137"/>
                    </a:srgbClr>
                  </a:outerShdw>
                </a:effectLst>
              </a:rPr>
              <a:t>-</a:t>
            </a:r>
            <a:endParaRPr lang="en-GB"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2966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927" y="258120"/>
            <a:ext cx="10515600" cy="1325563"/>
          </a:xfrm>
        </p:spPr>
        <p:txBody>
          <a:bodyPr/>
          <a:lstStyle/>
          <a:p>
            <a:r>
              <a:rPr lang="en-GB" dirty="0" smtClean="0"/>
              <a:t>4. </a:t>
            </a:r>
            <a:r>
              <a:rPr lang="en-GB" b="1" dirty="0" smtClean="0"/>
              <a:t>Create/personalize your own maps</a:t>
            </a:r>
            <a:endParaRPr lang="en-GB" b="1" dirty="0"/>
          </a:p>
        </p:txBody>
      </p:sp>
      <p:sp>
        <p:nvSpPr>
          <p:cNvPr id="3" name="Content Placeholder 2"/>
          <p:cNvSpPr>
            <a:spLocks noGrp="1"/>
          </p:cNvSpPr>
          <p:nvPr>
            <p:ph idx="1"/>
          </p:nvPr>
        </p:nvSpPr>
        <p:spPr>
          <a:xfrm>
            <a:off x="325423" y="1424243"/>
            <a:ext cx="8740696" cy="4351338"/>
          </a:xfrm>
        </p:spPr>
        <p:txBody>
          <a:bodyPr/>
          <a:lstStyle/>
          <a:p>
            <a:pPr marL="0" indent="0">
              <a:buNone/>
            </a:pPr>
            <a:r>
              <a:rPr lang="en-GB" dirty="0" smtClean="0"/>
              <a:t>The maps in QGIS are created using the “composer”.</a:t>
            </a:r>
          </a:p>
        </p:txBody>
      </p:sp>
      <p:pic>
        <p:nvPicPr>
          <p:cNvPr id="5" name="Picture 4"/>
          <p:cNvPicPr>
            <a:picLocks noChangeAspect="1"/>
          </p:cNvPicPr>
          <p:nvPr/>
        </p:nvPicPr>
        <p:blipFill rotWithShape="1">
          <a:blip r:embed="rId3"/>
          <a:srcRect l="49891" t="487" r="26305" b="61824"/>
          <a:stretch/>
        </p:blipFill>
        <p:spPr>
          <a:xfrm>
            <a:off x="6816373" y="1965584"/>
            <a:ext cx="4805853" cy="2377816"/>
          </a:xfrm>
          <a:prstGeom prst="rect">
            <a:avLst/>
          </a:prstGeom>
        </p:spPr>
      </p:pic>
      <p:sp>
        <p:nvSpPr>
          <p:cNvPr id="6" name="Right Arrow 5"/>
          <p:cNvSpPr/>
          <p:nvPr/>
        </p:nvSpPr>
        <p:spPr>
          <a:xfrm>
            <a:off x="5422789" y="2303395"/>
            <a:ext cx="2115047" cy="246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478604" y="2426640"/>
            <a:ext cx="4276276" cy="1754326"/>
          </a:xfrm>
          <a:prstGeom prst="rect">
            <a:avLst/>
          </a:prstGeom>
          <a:noFill/>
        </p:spPr>
        <p:txBody>
          <a:bodyPr wrap="square" rtlCol="0">
            <a:spAutoFit/>
          </a:bodyPr>
          <a:lstStyle/>
          <a:p>
            <a:r>
              <a:rPr lang="en-GB" dirty="0" smtClean="0"/>
              <a:t>For any new map, you have to open the composer. It will open in a new window, with a blank map.</a:t>
            </a:r>
          </a:p>
          <a:p>
            <a:endParaRPr lang="en-GB" dirty="0" smtClean="0"/>
          </a:p>
          <a:p>
            <a:endParaRPr lang="en-GB" dirty="0"/>
          </a:p>
          <a:p>
            <a:endParaRPr lang="en-GB" dirty="0"/>
          </a:p>
        </p:txBody>
      </p:sp>
      <p:pic>
        <p:nvPicPr>
          <p:cNvPr id="8" name="Picture 7"/>
          <p:cNvPicPr>
            <a:picLocks noChangeAspect="1"/>
          </p:cNvPicPr>
          <p:nvPr/>
        </p:nvPicPr>
        <p:blipFill rotWithShape="1">
          <a:blip r:embed="rId4"/>
          <a:srcRect l="56739" t="7930" r="4241" b="24072"/>
          <a:stretch/>
        </p:blipFill>
        <p:spPr>
          <a:xfrm>
            <a:off x="847927" y="3887998"/>
            <a:ext cx="4757295" cy="2590730"/>
          </a:xfrm>
          <a:prstGeom prst="rect">
            <a:avLst/>
          </a:prstGeom>
        </p:spPr>
      </p:pic>
      <p:sp>
        <p:nvSpPr>
          <p:cNvPr id="9" name="Right Arrow 8"/>
          <p:cNvSpPr/>
          <p:nvPr/>
        </p:nvSpPr>
        <p:spPr>
          <a:xfrm rot="5400000">
            <a:off x="2123839" y="3383394"/>
            <a:ext cx="572493" cy="413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787448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197" y="245856"/>
            <a:ext cx="10515600" cy="1325563"/>
          </a:xfrm>
        </p:spPr>
        <p:txBody>
          <a:bodyPr/>
          <a:lstStyle/>
          <a:p>
            <a:r>
              <a:rPr lang="en-GB" b="1" dirty="0" smtClean="0"/>
              <a:t>composer</a:t>
            </a:r>
            <a:endParaRPr lang="en-GB" b="1" dirty="0"/>
          </a:p>
        </p:txBody>
      </p:sp>
      <p:sp>
        <p:nvSpPr>
          <p:cNvPr id="3" name="Content Placeholder 2"/>
          <p:cNvSpPr>
            <a:spLocks noGrp="1"/>
          </p:cNvSpPr>
          <p:nvPr>
            <p:ph idx="1"/>
          </p:nvPr>
        </p:nvSpPr>
        <p:spPr>
          <a:xfrm>
            <a:off x="6734754" y="800141"/>
            <a:ext cx="4754881" cy="4351338"/>
          </a:xfrm>
        </p:spPr>
        <p:txBody>
          <a:bodyPr>
            <a:normAutofit/>
          </a:bodyPr>
          <a:lstStyle/>
          <a:p>
            <a:pPr marL="0" indent="0" algn="just">
              <a:buNone/>
            </a:pPr>
            <a:r>
              <a:rPr lang="en-GB" dirty="0" smtClean="0"/>
              <a:t>In that new window, you can add all the features you want to have in your map. The easiest way is clicking on the feature you want to add in the left menu and  then clicking on the screen composer to “draw” it.</a:t>
            </a:r>
          </a:p>
          <a:p>
            <a:pPr marL="0" indent="0">
              <a:buNone/>
            </a:pPr>
            <a:endParaRPr lang="en-GB" dirty="0"/>
          </a:p>
        </p:txBody>
      </p:sp>
      <p:pic>
        <p:nvPicPr>
          <p:cNvPr id="4" name="Picture 3"/>
          <p:cNvPicPr>
            <a:picLocks noChangeAspect="1"/>
          </p:cNvPicPr>
          <p:nvPr/>
        </p:nvPicPr>
        <p:blipFill rotWithShape="1">
          <a:blip r:embed="rId2"/>
          <a:srcRect l="59552" t="11462" r="27911" b="30808"/>
          <a:stretch/>
        </p:blipFill>
        <p:spPr>
          <a:xfrm>
            <a:off x="3491429" y="1797952"/>
            <a:ext cx="2874916" cy="4136809"/>
          </a:xfrm>
          <a:prstGeom prst="rect">
            <a:avLst/>
          </a:prstGeom>
          <a:ln>
            <a:solidFill>
              <a:schemeClr val="accent2">
                <a:lumMod val="75000"/>
              </a:schemeClr>
            </a:solidFill>
          </a:ln>
        </p:spPr>
      </p:pic>
      <p:cxnSp>
        <p:nvCxnSpPr>
          <p:cNvPr id="6" name="Straight Arrow Connector 5"/>
          <p:cNvCxnSpPr/>
          <p:nvPr/>
        </p:nvCxnSpPr>
        <p:spPr>
          <a:xfrm>
            <a:off x="2425148" y="3353911"/>
            <a:ext cx="1129085" cy="7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4144" y="2981806"/>
            <a:ext cx="2631882" cy="584775"/>
          </a:xfrm>
          <a:prstGeom prst="rect">
            <a:avLst/>
          </a:prstGeom>
          <a:noFill/>
        </p:spPr>
        <p:txBody>
          <a:bodyPr wrap="square" rtlCol="0">
            <a:spAutoFit/>
          </a:bodyPr>
          <a:lstStyle/>
          <a:p>
            <a:r>
              <a:rPr lang="en-GB" sz="1600" dirty="0" smtClean="0"/>
              <a:t>Adds the map you have in the QGIS main screen</a:t>
            </a:r>
            <a:endParaRPr lang="en-GB" sz="1600" dirty="0"/>
          </a:p>
        </p:txBody>
      </p:sp>
      <p:sp>
        <p:nvSpPr>
          <p:cNvPr id="11" name="TextBox 10"/>
          <p:cNvSpPr txBox="1"/>
          <p:nvPr/>
        </p:nvSpPr>
        <p:spPr>
          <a:xfrm>
            <a:off x="1052109" y="3818814"/>
            <a:ext cx="1373039" cy="338554"/>
          </a:xfrm>
          <a:prstGeom prst="rect">
            <a:avLst/>
          </a:prstGeom>
          <a:noFill/>
        </p:spPr>
        <p:txBody>
          <a:bodyPr wrap="square" rtlCol="0">
            <a:spAutoFit/>
          </a:bodyPr>
          <a:lstStyle/>
          <a:p>
            <a:r>
              <a:rPr lang="en-GB" sz="1600" dirty="0" smtClean="0"/>
              <a:t>Adds legend</a:t>
            </a:r>
            <a:endParaRPr lang="en-GB" sz="1600" dirty="0"/>
          </a:p>
        </p:txBody>
      </p:sp>
      <p:cxnSp>
        <p:nvCxnSpPr>
          <p:cNvPr id="15" name="Straight Arrow Connector 14"/>
          <p:cNvCxnSpPr/>
          <p:nvPr/>
        </p:nvCxnSpPr>
        <p:spPr>
          <a:xfrm flipV="1">
            <a:off x="2493484" y="3988091"/>
            <a:ext cx="987690" cy="7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414835" y="4759407"/>
            <a:ext cx="987690" cy="7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12197" y="4537765"/>
            <a:ext cx="2191334" cy="584775"/>
          </a:xfrm>
          <a:prstGeom prst="rect">
            <a:avLst/>
          </a:prstGeom>
          <a:noFill/>
        </p:spPr>
        <p:txBody>
          <a:bodyPr wrap="square" rtlCol="0">
            <a:spAutoFit/>
          </a:bodyPr>
          <a:lstStyle/>
          <a:p>
            <a:r>
              <a:rPr lang="en-GB" sz="1600" dirty="0" smtClean="0"/>
              <a:t>Adds header of your data</a:t>
            </a:r>
            <a:endParaRPr lang="en-GB" sz="1600" dirty="0"/>
          </a:p>
        </p:txBody>
      </p:sp>
      <p:pic>
        <p:nvPicPr>
          <p:cNvPr id="18" name="Picture 17"/>
          <p:cNvPicPr>
            <a:picLocks noChangeAspect="1"/>
          </p:cNvPicPr>
          <p:nvPr/>
        </p:nvPicPr>
        <p:blipFill rotWithShape="1">
          <a:blip r:embed="rId3"/>
          <a:srcRect l="53478" t="13844" r="13456" b="9774"/>
          <a:stretch/>
        </p:blipFill>
        <p:spPr>
          <a:xfrm>
            <a:off x="8829394" y="4470930"/>
            <a:ext cx="2742522" cy="1979809"/>
          </a:xfrm>
          <a:prstGeom prst="rect">
            <a:avLst/>
          </a:prstGeom>
        </p:spPr>
      </p:pic>
    </p:spTree>
    <p:extLst>
      <p:ext uri="{BB962C8B-B14F-4D97-AF65-F5344CB8AC3E}">
        <p14:creationId xmlns:p14="http://schemas.microsoft.com/office/powerpoint/2010/main" val="9635190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184" y="116495"/>
            <a:ext cx="10515600" cy="1325563"/>
          </a:xfrm>
        </p:spPr>
        <p:txBody>
          <a:bodyPr>
            <a:normAutofit/>
          </a:bodyPr>
          <a:lstStyle/>
          <a:p>
            <a:r>
              <a:rPr lang="en-GB" b="1" dirty="0" smtClean="0"/>
              <a:t>Open the composer and play around</a:t>
            </a:r>
            <a:endParaRPr lang="en-GB" b="1" dirty="0"/>
          </a:p>
        </p:txBody>
      </p:sp>
      <p:pic>
        <p:nvPicPr>
          <p:cNvPr id="8" name="Content Placeholder 3"/>
          <p:cNvPicPr>
            <a:picLocks noGrp="1" noChangeAspect="1"/>
          </p:cNvPicPr>
          <p:nvPr>
            <p:ph idx="1"/>
          </p:nvPr>
        </p:nvPicPr>
        <p:blipFill rotWithShape="1">
          <a:blip r:embed="rId3"/>
          <a:srcRect l="53478" t="13844" r="13456" b="9774"/>
          <a:stretch/>
        </p:blipFill>
        <p:spPr>
          <a:xfrm>
            <a:off x="3191812" y="1832481"/>
            <a:ext cx="6027863" cy="4351338"/>
          </a:xfrm>
          <a:prstGeom prst="rect">
            <a:avLst/>
          </a:prstGeom>
        </p:spPr>
      </p:pic>
    </p:spTree>
    <p:extLst>
      <p:ext uri="{BB962C8B-B14F-4D97-AF65-F5344CB8AC3E}">
        <p14:creationId xmlns:p14="http://schemas.microsoft.com/office/powerpoint/2010/main" val="25572529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9316" y="245855"/>
            <a:ext cx="10515600" cy="1325563"/>
          </a:xfrm>
        </p:spPr>
        <p:txBody>
          <a:bodyPr/>
          <a:lstStyle/>
          <a:p>
            <a:r>
              <a:rPr lang="en-GB" dirty="0" smtClean="0"/>
              <a:t>Export your map :)</a:t>
            </a:r>
            <a:endParaRPr lang="en-GB"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2785" y="1674785"/>
            <a:ext cx="6324774" cy="4472609"/>
          </a:xfrm>
          <a:prstGeom prst="rect">
            <a:avLst/>
          </a:prstGeom>
        </p:spPr>
      </p:pic>
    </p:spTree>
    <p:extLst>
      <p:ext uri="{BB962C8B-B14F-4D97-AF65-F5344CB8AC3E}">
        <p14:creationId xmlns:p14="http://schemas.microsoft.com/office/powerpoint/2010/main" val="7636411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Some free spatial </a:t>
            </a:r>
            <a:r>
              <a:rPr lang="en-GB" b="1" dirty="0" smtClean="0"/>
              <a:t>data sources:</a:t>
            </a:r>
            <a:endParaRPr lang="en-GB" dirty="0"/>
          </a:p>
        </p:txBody>
      </p:sp>
      <p:sp>
        <p:nvSpPr>
          <p:cNvPr id="3" name="Content Placeholder 2"/>
          <p:cNvSpPr>
            <a:spLocks noGrp="1"/>
          </p:cNvSpPr>
          <p:nvPr>
            <p:ph idx="1"/>
          </p:nvPr>
        </p:nvSpPr>
        <p:spPr/>
        <p:txBody>
          <a:bodyPr>
            <a:normAutofit lnSpcReduction="10000"/>
          </a:bodyPr>
          <a:lstStyle/>
          <a:p>
            <a:r>
              <a:rPr lang="en-GB" dirty="0" err="1" smtClean="0"/>
              <a:t>EarthStat</a:t>
            </a:r>
            <a:r>
              <a:rPr lang="en-GB" dirty="0" smtClean="0"/>
              <a:t> - http</a:t>
            </a:r>
            <a:r>
              <a:rPr lang="en-GB" dirty="0"/>
              <a:t>://www.earthstat.org/</a:t>
            </a:r>
          </a:p>
          <a:p>
            <a:r>
              <a:rPr lang="en-GB" dirty="0" smtClean="0"/>
              <a:t>Natural Earth - http</a:t>
            </a:r>
            <a:r>
              <a:rPr lang="en-GB" dirty="0"/>
              <a:t>://www.naturalearthdata.com/</a:t>
            </a:r>
          </a:p>
          <a:p>
            <a:r>
              <a:rPr lang="en-GB" dirty="0" err="1" smtClean="0"/>
              <a:t>WorldClim</a:t>
            </a:r>
            <a:r>
              <a:rPr lang="en-GB" dirty="0" smtClean="0"/>
              <a:t> - http</a:t>
            </a:r>
            <a:r>
              <a:rPr lang="en-GB" dirty="0"/>
              <a:t>://www.worldclim.org/</a:t>
            </a:r>
          </a:p>
          <a:p>
            <a:r>
              <a:rPr lang="en-GB" dirty="0" smtClean="0"/>
              <a:t>Open </a:t>
            </a:r>
            <a:r>
              <a:rPr lang="en-GB" dirty="0"/>
              <a:t>Street </a:t>
            </a:r>
            <a:r>
              <a:rPr lang="en-GB" dirty="0" smtClean="0"/>
              <a:t>Maps </a:t>
            </a:r>
            <a:r>
              <a:rPr lang="en-GB" dirty="0" smtClean="0">
                <a:hlinkClick r:id="rId3"/>
              </a:rPr>
              <a:t>https</a:t>
            </a:r>
            <a:r>
              <a:rPr lang="en-GB" dirty="0">
                <a:hlinkClick r:id="rId3"/>
              </a:rPr>
              <a:t>://www.openstreetmap.org/#map=6/54.910/-</a:t>
            </a:r>
            <a:r>
              <a:rPr lang="en-GB" dirty="0" smtClean="0">
                <a:hlinkClick r:id="rId3"/>
              </a:rPr>
              <a:t>3.432</a:t>
            </a:r>
            <a:endParaRPr lang="en-GB" dirty="0" smtClean="0"/>
          </a:p>
          <a:p>
            <a:r>
              <a:rPr lang="en-GB" dirty="0" err="1" smtClean="0"/>
              <a:t>WorldGrids</a:t>
            </a:r>
            <a:r>
              <a:rPr lang="en-GB" dirty="0"/>
              <a:t> -http://worldgrids.org/</a:t>
            </a:r>
            <a:r>
              <a:rPr lang="en-GB" dirty="0" err="1"/>
              <a:t>doku.php</a:t>
            </a:r>
            <a:r>
              <a:rPr lang="en-GB" dirty="0"/>
              <a:t>/</a:t>
            </a:r>
            <a:r>
              <a:rPr lang="en-GB" dirty="0" err="1"/>
              <a:t>source_data</a:t>
            </a:r>
            <a:endParaRPr lang="en-GB" dirty="0" smtClean="0"/>
          </a:p>
          <a:p>
            <a:r>
              <a:rPr lang="en-GB" dirty="0" smtClean="0"/>
              <a:t>DIVA-GIS </a:t>
            </a:r>
            <a:r>
              <a:rPr lang="en-GB" dirty="0" smtClean="0"/>
              <a:t>- http://www.diva-gis.org/</a:t>
            </a:r>
          </a:p>
          <a:p>
            <a:r>
              <a:rPr lang="en-GB" dirty="0" smtClean="0"/>
              <a:t>GADM- http://www.gadm.org/</a:t>
            </a:r>
          </a:p>
          <a:p>
            <a:r>
              <a:rPr lang="en-GB" dirty="0" smtClean="0"/>
              <a:t>Open </a:t>
            </a:r>
            <a:r>
              <a:rPr lang="en-GB" dirty="0"/>
              <a:t>Geospatial Consortium </a:t>
            </a:r>
            <a:r>
              <a:rPr lang="en-GB" dirty="0" smtClean="0"/>
              <a:t>- http://www.opengeospatial.org/</a:t>
            </a:r>
          </a:p>
          <a:p>
            <a:endParaRPr lang="en-GB" dirty="0"/>
          </a:p>
        </p:txBody>
      </p:sp>
    </p:spTree>
    <p:extLst>
      <p:ext uri="{BB962C8B-B14F-4D97-AF65-F5344CB8AC3E}">
        <p14:creationId xmlns:p14="http://schemas.microsoft.com/office/powerpoint/2010/main" val="18244787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Some free spatial </a:t>
            </a:r>
            <a:r>
              <a:rPr lang="en-GB" b="1" dirty="0" smtClean="0"/>
              <a:t>data sources:</a:t>
            </a:r>
            <a:endParaRPr lang="en-GB" dirty="0"/>
          </a:p>
        </p:txBody>
      </p:sp>
      <p:sp>
        <p:nvSpPr>
          <p:cNvPr id="3" name="Content Placeholder 2"/>
          <p:cNvSpPr>
            <a:spLocks noGrp="1"/>
          </p:cNvSpPr>
          <p:nvPr>
            <p:ph idx="1"/>
          </p:nvPr>
        </p:nvSpPr>
        <p:spPr/>
        <p:txBody>
          <a:bodyPr>
            <a:normAutofit lnSpcReduction="10000"/>
          </a:bodyPr>
          <a:lstStyle/>
          <a:p>
            <a:r>
              <a:rPr lang="en-GB" dirty="0" smtClean="0"/>
              <a:t>WORLDGRIDS </a:t>
            </a:r>
            <a:r>
              <a:rPr lang="en-GB" dirty="0" smtClean="0">
                <a:hlinkClick r:id="rId3"/>
              </a:rPr>
              <a:t>http</a:t>
            </a:r>
            <a:r>
              <a:rPr lang="en-GB" dirty="0">
                <a:hlinkClick r:id="rId3"/>
              </a:rPr>
              <a:t>://</a:t>
            </a:r>
            <a:r>
              <a:rPr lang="en-GB" dirty="0" smtClean="0">
                <a:hlinkClick r:id="rId3"/>
              </a:rPr>
              <a:t>worldgrids.org/doku.php/source_data#other_sources_of_global_environmental_lay</a:t>
            </a:r>
            <a:endParaRPr lang="en-GB" dirty="0" smtClean="0"/>
          </a:p>
          <a:p>
            <a:endParaRPr lang="en-GB" dirty="0"/>
          </a:p>
          <a:p>
            <a:r>
              <a:rPr lang="en-GB" dirty="0"/>
              <a:t>This page contains a categorised list of links to over 300 sites providing freely available geographic datasets - all ready for loading into a Geographic Information </a:t>
            </a:r>
            <a:r>
              <a:rPr lang="en-GB" dirty="0" smtClean="0"/>
              <a:t>System:</a:t>
            </a:r>
            <a:endParaRPr lang="en-GB" dirty="0"/>
          </a:p>
          <a:p>
            <a:pPr marL="0" indent="0">
              <a:buNone/>
            </a:pPr>
            <a:r>
              <a:rPr lang="en-GB" dirty="0" smtClean="0"/>
              <a:t> </a:t>
            </a:r>
            <a:r>
              <a:rPr lang="en-GB" dirty="0" smtClean="0">
                <a:hlinkClick r:id="rId4"/>
              </a:rPr>
              <a:t>http</a:t>
            </a:r>
            <a:r>
              <a:rPr lang="en-GB" dirty="0">
                <a:hlinkClick r:id="rId4"/>
              </a:rPr>
              <a:t>://freegisdata.rtwilson.com</a:t>
            </a:r>
            <a:r>
              <a:rPr lang="en-GB" dirty="0" smtClean="0">
                <a:hlinkClick r:id="rId4"/>
              </a:rPr>
              <a:t>/</a:t>
            </a:r>
            <a:endParaRPr lang="en-GB" dirty="0" smtClean="0"/>
          </a:p>
          <a:p>
            <a:pPr marL="0" indent="0">
              <a:buNone/>
            </a:pPr>
            <a:endParaRPr lang="en-GB" dirty="0"/>
          </a:p>
          <a:p>
            <a:pPr marL="0" indent="0">
              <a:buNone/>
            </a:pPr>
            <a:r>
              <a:rPr lang="en-GB" dirty="0" smtClean="0"/>
              <a:t>ETC!!</a:t>
            </a:r>
            <a:endParaRPr lang="en-GB" dirty="0"/>
          </a:p>
        </p:txBody>
      </p:sp>
    </p:spTree>
    <p:extLst>
      <p:ext uri="{BB962C8B-B14F-4D97-AF65-F5344CB8AC3E}">
        <p14:creationId xmlns:p14="http://schemas.microsoft.com/office/powerpoint/2010/main" val="31503341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2477" y="1968748"/>
            <a:ext cx="10515600" cy="4351338"/>
          </a:xfrm>
        </p:spPr>
        <p:txBody>
          <a:bodyPr/>
          <a:lstStyle/>
          <a:p>
            <a:r>
              <a:rPr lang="en-GB" dirty="0" smtClean="0"/>
              <a:t>Thank you very much, I hope you have managed to get to know QGIS a bit</a:t>
            </a:r>
          </a:p>
          <a:p>
            <a:endParaRPr lang="en-GB" dirty="0"/>
          </a:p>
          <a:p>
            <a:endParaRPr lang="en-GB" dirty="0"/>
          </a:p>
        </p:txBody>
      </p:sp>
      <p:pic>
        <p:nvPicPr>
          <p:cNvPr id="4" name="Picture 3"/>
          <p:cNvPicPr>
            <a:picLocks noChangeAspect="1"/>
          </p:cNvPicPr>
          <p:nvPr/>
        </p:nvPicPr>
        <p:blipFill>
          <a:blip r:embed="rId2"/>
          <a:stretch>
            <a:fillRect/>
          </a:stretch>
        </p:blipFill>
        <p:spPr>
          <a:xfrm>
            <a:off x="8453071" y="0"/>
            <a:ext cx="1381125" cy="1524000"/>
          </a:xfrm>
          <a:prstGeom prst="rect">
            <a:avLst/>
          </a:prstGeom>
        </p:spPr>
      </p:pic>
      <p:sp>
        <p:nvSpPr>
          <p:cNvPr id="5" name="Rectangle 4"/>
          <p:cNvSpPr/>
          <p:nvPr/>
        </p:nvSpPr>
        <p:spPr>
          <a:xfrm>
            <a:off x="672477" y="4955015"/>
            <a:ext cx="6096000" cy="923330"/>
          </a:xfrm>
          <a:prstGeom prst="rect">
            <a:avLst/>
          </a:prstGeom>
          <a:solidFill>
            <a:schemeClr val="accent1">
              <a:lumMod val="20000"/>
              <a:lumOff val="80000"/>
            </a:schemeClr>
          </a:solidFill>
        </p:spPr>
        <p:txBody>
          <a:bodyPr>
            <a:spAutoFit/>
          </a:bodyPr>
          <a:lstStyle/>
          <a:p>
            <a:r>
              <a:rPr lang="en-GB" b="1" dirty="0"/>
              <a:t>Skill Sharing</a:t>
            </a:r>
          </a:p>
          <a:p>
            <a:r>
              <a:rPr lang="en-GB" dirty="0"/>
              <a:t>Share your </a:t>
            </a:r>
            <a:r>
              <a:rPr lang="en-GB" dirty="0" err="1"/>
              <a:t>favorite</a:t>
            </a:r>
            <a:r>
              <a:rPr lang="en-GB" dirty="0"/>
              <a:t> coding skills and tools with your friends and colleagues in friendly, no-pressure work-</a:t>
            </a:r>
            <a:r>
              <a:rPr lang="en-GB" dirty="0" err="1"/>
              <a:t>alongs</a:t>
            </a:r>
            <a:r>
              <a:rPr lang="en-GB" dirty="0"/>
              <a:t>.</a:t>
            </a:r>
          </a:p>
        </p:txBody>
      </p:sp>
      <p:sp>
        <p:nvSpPr>
          <p:cNvPr id="6" name="TextBox 5"/>
          <p:cNvSpPr txBox="1"/>
          <p:nvPr/>
        </p:nvSpPr>
        <p:spPr>
          <a:xfrm>
            <a:off x="672477" y="4299052"/>
            <a:ext cx="4934027" cy="523220"/>
          </a:xfrm>
          <a:prstGeom prst="rect">
            <a:avLst/>
          </a:prstGeom>
          <a:noFill/>
        </p:spPr>
        <p:txBody>
          <a:bodyPr wrap="square" rtlCol="0">
            <a:spAutoFit/>
          </a:bodyPr>
          <a:lstStyle/>
          <a:p>
            <a:r>
              <a:rPr lang="en-GB" sz="2800" dirty="0" smtClean="0">
                <a:solidFill>
                  <a:schemeClr val="accent1">
                    <a:lumMod val="75000"/>
                  </a:schemeClr>
                </a:solidFill>
                <a:latin typeface="Forte" panose="03060902040502070203" pitchFamily="66" charset="0"/>
              </a:rPr>
              <a:t>Aberdeen Study Group </a:t>
            </a:r>
            <a:endParaRPr lang="en-GB" sz="2800" dirty="0">
              <a:solidFill>
                <a:schemeClr val="accent1">
                  <a:lumMod val="75000"/>
                </a:schemeClr>
              </a:solidFill>
              <a:latin typeface="Forte" panose="03060902040502070203" pitchFamily="66" charset="0"/>
            </a:endParaRPr>
          </a:p>
        </p:txBody>
      </p:sp>
    </p:spTree>
    <p:extLst>
      <p:ext uri="{BB962C8B-B14F-4D97-AF65-F5344CB8AC3E}">
        <p14:creationId xmlns:p14="http://schemas.microsoft.com/office/powerpoint/2010/main" val="3455386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In this tutorial we will explore</a:t>
            </a:r>
            <a:r>
              <a:rPr lang="en-GB" b="1" dirty="0" smtClean="0"/>
              <a:t>:</a:t>
            </a:r>
            <a:endParaRPr lang="en-GB" dirty="0"/>
          </a:p>
        </p:txBody>
      </p:sp>
      <p:sp>
        <p:nvSpPr>
          <p:cNvPr id="3" name="Content Placeholder 2"/>
          <p:cNvSpPr>
            <a:spLocks noGrp="1"/>
          </p:cNvSpPr>
          <p:nvPr>
            <p:ph idx="1"/>
          </p:nvPr>
        </p:nvSpPr>
        <p:spPr/>
        <p:txBody>
          <a:bodyPr>
            <a:normAutofit fontScale="70000" lnSpcReduction="20000"/>
          </a:bodyPr>
          <a:lstStyle/>
          <a:p>
            <a:r>
              <a:rPr lang="en-GB" b="1" dirty="0" smtClean="0"/>
              <a:t>What </a:t>
            </a:r>
            <a:r>
              <a:rPr lang="en-GB" b="1" dirty="0"/>
              <a:t>i</a:t>
            </a:r>
            <a:r>
              <a:rPr lang="en-GB" b="1" dirty="0" smtClean="0"/>
              <a:t>s </a:t>
            </a:r>
            <a:r>
              <a:rPr lang="en-GB" b="1" dirty="0"/>
              <a:t>QGIS</a:t>
            </a:r>
            <a:r>
              <a:rPr lang="en-GB" b="1" dirty="0" smtClean="0"/>
              <a:t>? What can I do with QGIS?</a:t>
            </a:r>
            <a:endParaRPr lang="en-GB" dirty="0"/>
          </a:p>
          <a:p>
            <a:r>
              <a:rPr lang="en-GB" b="1" dirty="0" smtClean="0"/>
              <a:t>QGIS interface</a:t>
            </a:r>
          </a:p>
          <a:p>
            <a:r>
              <a:rPr lang="en-GB" b="1" dirty="0" smtClean="0"/>
              <a:t>QGIS FUNCTIONS and DATA </a:t>
            </a:r>
            <a:r>
              <a:rPr lang="en-GB" b="1" dirty="0" smtClean="0"/>
              <a:t>EDIT</a:t>
            </a:r>
          </a:p>
          <a:p>
            <a:pPr lvl="1"/>
            <a:r>
              <a:rPr lang="en-GB" b="1" dirty="0" smtClean="0"/>
              <a:t>Functions for vector data</a:t>
            </a:r>
          </a:p>
          <a:p>
            <a:pPr lvl="1"/>
            <a:r>
              <a:rPr lang="en-GB" b="1" dirty="0" smtClean="0"/>
              <a:t>Functions for raster</a:t>
            </a:r>
          </a:p>
          <a:p>
            <a:pPr lvl="1"/>
            <a:r>
              <a:rPr lang="en-GB" b="1" dirty="0" smtClean="0"/>
              <a:t>The processing toolkit</a:t>
            </a:r>
            <a:endParaRPr lang="en-GB" b="1" dirty="0" smtClean="0"/>
          </a:p>
          <a:p>
            <a:r>
              <a:rPr lang="en-GB" b="1" dirty="0" smtClean="0"/>
              <a:t>Create/personalize maps</a:t>
            </a:r>
          </a:p>
          <a:p>
            <a:endParaRPr lang="en-GB" b="1" dirty="0"/>
          </a:p>
          <a:p>
            <a:r>
              <a:rPr lang="en-GB" b="1" dirty="0" smtClean="0"/>
              <a:t>A list of free spatial data sources</a:t>
            </a:r>
            <a:endParaRPr lang="en-GB" b="1" dirty="0"/>
          </a:p>
          <a:p>
            <a:endParaRPr lang="en-GB" dirty="0"/>
          </a:p>
          <a:p>
            <a:endParaRPr lang="en-GB" dirty="0" smtClean="0"/>
          </a:p>
          <a:p>
            <a:endParaRPr lang="en-GB" dirty="0"/>
          </a:p>
          <a:p>
            <a:pPr marL="0" indent="0" algn="ctr">
              <a:buNone/>
            </a:pPr>
            <a:r>
              <a:rPr lang="en-GB" b="1" dirty="0" smtClean="0">
                <a:solidFill>
                  <a:schemeClr val="accent1">
                    <a:lumMod val="75000"/>
                  </a:schemeClr>
                </a:solidFill>
                <a:effectLst>
                  <a:outerShdw blurRad="38100" dist="38100" dir="2700000" algn="tl">
                    <a:srgbClr val="000000">
                      <a:alpha val="43137"/>
                    </a:srgbClr>
                  </a:outerShdw>
                </a:effectLst>
              </a:rPr>
              <a:t>--QGIS is a powerful and complex software. This tutorial </a:t>
            </a:r>
            <a:r>
              <a:rPr lang="en-GB" b="1" dirty="0" smtClean="0">
                <a:solidFill>
                  <a:schemeClr val="accent1">
                    <a:lumMod val="75000"/>
                  </a:schemeClr>
                </a:solidFill>
                <a:effectLst>
                  <a:outerShdw blurRad="38100" dist="38100" dir="2700000" algn="tl">
                    <a:srgbClr val="000000">
                      <a:alpha val="43137"/>
                    </a:srgbClr>
                  </a:outerShdw>
                </a:effectLst>
              </a:rPr>
              <a:t>is a </a:t>
            </a:r>
            <a:r>
              <a:rPr lang="en-GB" b="1" dirty="0" smtClean="0">
                <a:solidFill>
                  <a:schemeClr val="accent1">
                    <a:lumMod val="75000"/>
                  </a:schemeClr>
                </a:solidFill>
                <a:effectLst>
                  <a:outerShdw blurRad="38100" dist="38100" dir="2700000" algn="tl">
                    <a:srgbClr val="000000">
                      <a:alpha val="43137"/>
                    </a:srgbClr>
                  </a:outerShdw>
                </a:effectLst>
              </a:rPr>
              <a:t>basic </a:t>
            </a:r>
            <a:r>
              <a:rPr lang="en-GB" b="1" dirty="0" smtClean="0">
                <a:solidFill>
                  <a:schemeClr val="accent1">
                    <a:lumMod val="75000"/>
                  </a:schemeClr>
                </a:solidFill>
                <a:effectLst>
                  <a:outerShdw blurRad="38100" dist="38100" dir="2700000" algn="tl">
                    <a:srgbClr val="000000">
                      <a:alpha val="43137"/>
                    </a:srgbClr>
                  </a:outerShdw>
                </a:effectLst>
              </a:rPr>
              <a:t>introduction-</a:t>
            </a:r>
            <a:r>
              <a:rPr lang="en-GB" b="1" dirty="0" smtClean="0">
                <a:solidFill>
                  <a:schemeClr val="accent1">
                    <a:lumMod val="75000"/>
                  </a:schemeClr>
                </a:solidFill>
                <a:effectLst>
                  <a:outerShdw blurRad="38100" dist="38100" dir="2700000" algn="tl">
                    <a:srgbClr val="000000">
                      <a:alpha val="43137"/>
                    </a:srgbClr>
                  </a:outerShdw>
                </a:effectLst>
              </a:rPr>
              <a:t>-</a:t>
            </a:r>
            <a:endParaRPr lang="en-GB" dirty="0">
              <a:solidFill>
                <a:schemeClr val="accent1">
                  <a:lumMod val="75000"/>
                </a:schemeClr>
              </a:solidFill>
              <a:effectLst>
                <a:outerShdw blurRad="38100" dist="38100" dir="2700000" algn="tl">
                  <a:srgbClr val="000000">
                    <a:alpha val="43137"/>
                  </a:srgbClr>
                </a:outerShdw>
              </a:effectLst>
            </a:endParaRPr>
          </a:p>
        </p:txBody>
      </p:sp>
      <p:sp>
        <p:nvSpPr>
          <p:cNvPr id="4" name="Rectangle 3"/>
          <p:cNvSpPr/>
          <p:nvPr/>
        </p:nvSpPr>
        <p:spPr>
          <a:xfrm>
            <a:off x="9596674" y="832919"/>
            <a:ext cx="1982709" cy="3367889"/>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There will be some exercises. The slides explaining them have orange background</a:t>
            </a:r>
            <a:endParaRPr lang="en-GB" dirty="0">
              <a:solidFill>
                <a:schemeClr val="tx1"/>
              </a:solidFill>
            </a:endParaRPr>
          </a:p>
        </p:txBody>
      </p:sp>
    </p:spTree>
    <p:extLst>
      <p:ext uri="{BB962C8B-B14F-4D97-AF65-F5344CB8AC3E}">
        <p14:creationId xmlns:p14="http://schemas.microsoft.com/office/powerpoint/2010/main" val="30241115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22" y="0"/>
            <a:ext cx="10515600" cy="1325563"/>
          </a:xfrm>
        </p:spPr>
        <p:txBody>
          <a:bodyPr/>
          <a:lstStyle/>
          <a:p>
            <a:r>
              <a:rPr lang="en-GB" b="1" dirty="0" smtClean="0"/>
              <a:t>1. What’s </a:t>
            </a:r>
            <a:r>
              <a:rPr lang="en-GB" b="1" dirty="0"/>
              <a:t>QGIS</a:t>
            </a:r>
            <a:r>
              <a:rPr lang="en-GB" b="1" dirty="0" smtClean="0"/>
              <a:t>?</a:t>
            </a:r>
            <a:endParaRPr lang="en-GB" dirty="0"/>
          </a:p>
        </p:txBody>
      </p:sp>
      <p:sp>
        <p:nvSpPr>
          <p:cNvPr id="3" name="Content Placeholder 2"/>
          <p:cNvSpPr>
            <a:spLocks noGrp="1"/>
          </p:cNvSpPr>
          <p:nvPr>
            <p:ph idx="1"/>
          </p:nvPr>
        </p:nvSpPr>
        <p:spPr>
          <a:xfrm>
            <a:off x="838200" y="1090173"/>
            <a:ext cx="10515600" cy="4715503"/>
          </a:xfrm>
        </p:spPr>
        <p:txBody>
          <a:bodyPr>
            <a:normAutofit/>
          </a:bodyPr>
          <a:lstStyle/>
          <a:p>
            <a:pPr algn="just">
              <a:lnSpc>
                <a:spcPct val="120000"/>
              </a:lnSpc>
            </a:pPr>
            <a:r>
              <a:rPr lang="en-GB" sz="2200" u="sng" dirty="0"/>
              <a:t>It is a </a:t>
            </a:r>
            <a:r>
              <a:rPr lang="en-GB" sz="2200" b="1" u="sng" dirty="0"/>
              <a:t>Free and Open Source </a:t>
            </a:r>
            <a:r>
              <a:rPr lang="en-GB" sz="2200" u="sng" dirty="0"/>
              <a:t>Geographic Information System</a:t>
            </a:r>
            <a:r>
              <a:rPr lang="en-GB" sz="2200" dirty="0"/>
              <a:t>, licensed under the GNU General Public License</a:t>
            </a:r>
            <a:r>
              <a:rPr lang="en-GB" sz="2200" dirty="0" smtClean="0"/>
              <a:t>. It </a:t>
            </a:r>
            <a:r>
              <a:rPr lang="en-GB" sz="2200" dirty="0"/>
              <a:t>is an official project of the Open Source Geospatial Foundation (</a:t>
            </a:r>
            <a:r>
              <a:rPr lang="en-GB" sz="2200" dirty="0" err="1"/>
              <a:t>OSGeo</a:t>
            </a:r>
            <a:r>
              <a:rPr lang="en-GB" sz="2200" dirty="0" smtClean="0"/>
              <a:t>). Part of the Open </a:t>
            </a:r>
            <a:r>
              <a:rPr lang="en-GB" sz="2200" dirty="0"/>
              <a:t>Geospatial Consortium (OGC</a:t>
            </a:r>
            <a:r>
              <a:rPr lang="en-GB" sz="2200" dirty="0" smtClean="0"/>
              <a:t>). </a:t>
            </a:r>
            <a:endParaRPr lang="en-GB" sz="2200" dirty="0" smtClean="0"/>
          </a:p>
          <a:p>
            <a:pPr algn="just">
              <a:lnSpc>
                <a:spcPct val="120000"/>
              </a:lnSpc>
            </a:pPr>
            <a:endParaRPr lang="en-GB" sz="2200" dirty="0" smtClean="0"/>
          </a:p>
          <a:p>
            <a:pPr algn="just">
              <a:lnSpc>
                <a:spcPct val="120000"/>
              </a:lnSpc>
            </a:pPr>
            <a:r>
              <a:rPr lang="en-GB" sz="2200" dirty="0" smtClean="0"/>
              <a:t>It </a:t>
            </a:r>
            <a:r>
              <a:rPr lang="en-GB" sz="2200" dirty="0"/>
              <a:t>was the </a:t>
            </a:r>
            <a:r>
              <a:rPr lang="en-GB" sz="2200" u="sng" dirty="0"/>
              <a:t>free software alternative to ArcGIS</a:t>
            </a:r>
            <a:r>
              <a:rPr lang="en-GB" sz="2200" dirty="0"/>
              <a:t>. Now, QGIS is not only an alternative, it is the best available software. QGIS has more and more efficient geo-processing and map functions, which means, its faster than </a:t>
            </a:r>
            <a:r>
              <a:rPr lang="en-GB" sz="2200" dirty="0" smtClean="0"/>
              <a:t>ArcGIS</a:t>
            </a:r>
          </a:p>
          <a:p>
            <a:pPr algn="just">
              <a:lnSpc>
                <a:spcPct val="120000"/>
              </a:lnSpc>
            </a:pPr>
            <a:endParaRPr lang="en-GB" sz="2200" dirty="0" smtClean="0"/>
          </a:p>
          <a:p>
            <a:pPr algn="just">
              <a:lnSpc>
                <a:spcPct val="120000"/>
              </a:lnSpc>
            </a:pPr>
            <a:r>
              <a:rPr lang="en-GB" sz="2200" dirty="0" smtClean="0"/>
              <a:t>GIS </a:t>
            </a:r>
            <a:r>
              <a:rPr lang="en-GB" sz="2200" dirty="0"/>
              <a:t>can analyse geometry, topology, and geographical and physical information all together</a:t>
            </a:r>
            <a:r>
              <a:rPr lang="en-GB" sz="2200" dirty="0" smtClean="0"/>
              <a:t>.</a:t>
            </a:r>
          </a:p>
          <a:p>
            <a:pPr algn="just">
              <a:lnSpc>
                <a:spcPct val="120000"/>
              </a:lnSpc>
            </a:pPr>
            <a:endParaRPr lang="en-GB" sz="2600" dirty="0" smtClean="0"/>
          </a:p>
          <a:p>
            <a:pPr marL="0" indent="0">
              <a:buNone/>
            </a:pPr>
            <a:endParaRPr lang="en-GB" dirty="0"/>
          </a:p>
        </p:txBody>
      </p:sp>
      <p:sp>
        <p:nvSpPr>
          <p:cNvPr id="4" name="TextBox 3"/>
          <p:cNvSpPr txBox="1"/>
          <p:nvPr/>
        </p:nvSpPr>
        <p:spPr>
          <a:xfrm>
            <a:off x="503222" y="6068226"/>
            <a:ext cx="11426024" cy="338554"/>
          </a:xfrm>
          <a:prstGeom prst="rect">
            <a:avLst/>
          </a:prstGeom>
          <a:noFill/>
          <a:ln>
            <a:solidFill>
              <a:schemeClr val="accent2"/>
            </a:solidFill>
          </a:ln>
        </p:spPr>
        <p:txBody>
          <a:bodyPr wrap="square" rtlCol="0">
            <a:spAutoFit/>
          </a:bodyPr>
          <a:lstStyle/>
          <a:p>
            <a:r>
              <a:rPr lang="en-GB" sz="1600" i="1" dirty="0"/>
              <a:t>Note: Please, bear in mind </a:t>
            </a:r>
            <a:r>
              <a:rPr lang="en-GB" sz="1600" i="1" dirty="0" smtClean="0"/>
              <a:t>that </a:t>
            </a:r>
            <a:r>
              <a:rPr lang="en-GB" sz="1600" i="1" dirty="0"/>
              <a:t>GIS software is not part of my main </a:t>
            </a:r>
            <a:r>
              <a:rPr lang="en-GB" sz="1600" i="1" dirty="0" smtClean="0"/>
              <a:t>research, I am only a user, and not even an advanced one</a:t>
            </a:r>
            <a:endParaRPr lang="en-GB" sz="1600" dirty="0"/>
          </a:p>
        </p:txBody>
      </p:sp>
    </p:spTree>
    <p:extLst>
      <p:ext uri="{BB962C8B-B14F-4D97-AF65-F5344CB8AC3E}">
        <p14:creationId xmlns:p14="http://schemas.microsoft.com/office/powerpoint/2010/main" val="26149175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22" y="0"/>
            <a:ext cx="10515600" cy="1325563"/>
          </a:xfrm>
        </p:spPr>
        <p:txBody>
          <a:bodyPr/>
          <a:lstStyle/>
          <a:p>
            <a:r>
              <a:rPr lang="en-GB" b="1" dirty="0" smtClean="0"/>
              <a:t>1. What’s </a:t>
            </a:r>
            <a:r>
              <a:rPr lang="en-GB" b="1" dirty="0"/>
              <a:t>QGIS</a:t>
            </a:r>
            <a:r>
              <a:rPr lang="en-GB" b="1" dirty="0" smtClean="0"/>
              <a:t>?</a:t>
            </a:r>
            <a:endParaRPr lang="en-GB" dirty="0"/>
          </a:p>
        </p:txBody>
      </p:sp>
      <p:sp>
        <p:nvSpPr>
          <p:cNvPr id="3" name="Content Placeholder 2"/>
          <p:cNvSpPr>
            <a:spLocks noGrp="1"/>
          </p:cNvSpPr>
          <p:nvPr>
            <p:ph idx="1"/>
          </p:nvPr>
        </p:nvSpPr>
        <p:spPr>
          <a:xfrm>
            <a:off x="856307" y="1325563"/>
            <a:ext cx="10515600" cy="4715503"/>
          </a:xfrm>
        </p:spPr>
        <p:txBody>
          <a:bodyPr>
            <a:normAutofit fontScale="70000" lnSpcReduction="20000"/>
          </a:bodyPr>
          <a:lstStyle/>
          <a:p>
            <a:pPr algn="just">
              <a:lnSpc>
                <a:spcPct val="120000"/>
              </a:lnSpc>
            </a:pPr>
            <a:r>
              <a:rPr lang="en-GB" sz="2600" dirty="0" smtClean="0"/>
              <a:t>It </a:t>
            </a:r>
            <a:r>
              <a:rPr lang="en-GB" sz="2600" dirty="0"/>
              <a:t>handles different kinds of </a:t>
            </a:r>
            <a:r>
              <a:rPr lang="en-GB" sz="2600" b="1" dirty="0"/>
              <a:t>map and image files</a:t>
            </a:r>
            <a:r>
              <a:rPr lang="en-GB" sz="2600" dirty="0"/>
              <a:t>: </a:t>
            </a:r>
            <a:endParaRPr lang="en-GB" sz="2600" dirty="0" smtClean="0"/>
          </a:p>
          <a:p>
            <a:pPr lvl="1" algn="just">
              <a:lnSpc>
                <a:spcPct val="120000"/>
              </a:lnSpc>
            </a:pPr>
            <a:r>
              <a:rPr lang="en-GB" sz="2600" dirty="0"/>
              <a:t>V</a:t>
            </a:r>
            <a:r>
              <a:rPr lang="en-GB" sz="2600" dirty="0" smtClean="0"/>
              <a:t>ector </a:t>
            </a:r>
            <a:r>
              <a:rPr lang="en-GB" sz="2600" dirty="0"/>
              <a:t>layers (</a:t>
            </a:r>
            <a:r>
              <a:rPr lang="en-GB" sz="2600" dirty="0" err="1"/>
              <a:t>i.e</a:t>
            </a:r>
            <a:r>
              <a:rPr lang="en-GB" sz="2600" dirty="0"/>
              <a:t> shapefiles), </a:t>
            </a:r>
            <a:endParaRPr lang="en-GB" sz="2600" dirty="0" smtClean="0"/>
          </a:p>
          <a:p>
            <a:pPr lvl="1" algn="just">
              <a:lnSpc>
                <a:spcPct val="120000"/>
              </a:lnSpc>
            </a:pPr>
            <a:r>
              <a:rPr lang="en-GB" sz="2600" dirty="0" smtClean="0"/>
              <a:t>Grid </a:t>
            </a:r>
            <a:r>
              <a:rPr lang="en-GB" sz="2600" dirty="0"/>
              <a:t>and raster layer (i.e. GEOTIFF), </a:t>
            </a:r>
            <a:endParaRPr lang="en-GB" sz="2600" dirty="0" smtClean="0"/>
          </a:p>
          <a:p>
            <a:pPr lvl="1" algn="just">
              <a:lnSpc>
                <a:spcPct val="120000"/>
              </a:lnSpc>
            </a:pPr>
            <a:r>
              <a:rPr lang="en-GB" sz="2600" dirty="0"/>
              <a:t>I</a:t>
            </a:r>
            <a:r>
              <a:rPr lang="en-GB" sz="2600" dirty="0" smtClean="0"/>
              <a:t>mages </a:t>
            </a:r>
            <a:r>
              <a:rPr lang="en-GB" sz="2600" dirty="0"/>
              <a:t>(i.e. </a:t>
            </a:r>
            <a:r>
              <a:rPr lang="en-GB" sz="2600" dirty="0" smtClean="0"/>
              <a:t>JPEG</a:t>
            </a:r>
            <a:r>
              <a:rPr lang="en-GB" sz="2600" dirty="0"/>
              <a:t>), </a:t>
            </a:r>
            <a:endParaRPr lang="en-GB" sz="2600" dirty="0" smtClean="0"/>
          </a:p>
          <a:p>
            <a:pPr lvl="1" algn="just">
              <a:lnSpc>
                <a:spcPct val="120000"/>
              </a:lnSpc>
            </a:pPr>
            <a:r>
              <a:rPr lang="en-GB" sz="2600" dirty="0" smtClean="0"/>
              <a:t>Remote </a:t>
            </a:r>
            <a:r>
              <a:rPr lang="en-GB" sz="2600" dirty="0"/>
              <a:t>sense images (i.e. LANDSAT</a:t>
            </a:r>
            <a:r>
              <a:rPr lang="en-GB" sz="2600" dirty="0" smtClean="0"/>
              <a:t>) and Lidar </a:t>
            </a:r>
          </a:p>
          <a:p>
            <a:pPr lvl="1" algn="just">
              <a:lnSpc>
                <a:spcPct val="120000"/>
              </a:lnSpc>
            </a:pPr>
            <a:r>
              <a:rPr lang="en-GB" sz="2600" dirty="0" smtClean="0"/>
              <a:t>text data</a:t>
            </a:r>
          </a:p>
          <a:p>
            <a:pPr lvl="1" algn="just">
              <a:lnSpc>
                <a:spcPct val="120000"/>
              </a:lnSpc>
            </a:pPr>
            <a:r>
              <a:rPr lang="en-GB" sz="2600" dirty="0" smtClean="0"/>
              <a:t>large </a:t>
            </a:r>
            <a:r>
              <a:rPr lang="en-GB" sz="2600" dirty="0"/>
              <a:t>databases (</a:t>
            </a:r>
            <a:r>
              <a:rPr lang="en-GB" sz="2600" dirty="0" err="1"/>
              <a:t>i.e</a:t>
            </a:r>
            <a:r>
              <a:rPr lang="en-GB" sz="2600" dirty="0"/>
              <a:t> PostgreSQL), and </a:t>
            </a:r>
            <a:endParaRPr lang="en-GB" sz="2600" dirty="0" smtClean="0"/>
          </a:p>
          <a:p>
            <a:pPr lvl="1" algn="just">
              <a:lnSpc>
                <a:spcPct val="120000"/>
              </a:lnSpc>
            </a:pPr>
            <a:r>
              <a:rPr lang="en-GB" sz="2600" dirty="0" smtClean="0"/>
              <a:t>online </a:t>
            </a:r>
            <a:r>
              <a:rPr lang="en-GB" sz="2600" dirty="0"/>
              <a:t>data (i.e. </a:t>
            </a:r>
            <a:r>
              <a:rPr lang="en-GB" sz="2600" dirty="0" err="1"/>
              <a:t>OpenSteetMap</a:t>
            </a:r>
            <a:r>
              <a:rPr lang="en-GB" sz="2600" dirty="0" smtClean="0"/>
              <a:t>).</a:t>
            </a:r>
          </a:p>
          <a:p>
            <a:pPr algn="just">
              <a:lnSpc>
                <a:spcPct val="120000"/>
              </a:lnSpc>
            </a:pPr>
            <a:endParaRPr lang="en-GB" sz="2600" dirty="0" smtClean="0"/>
          </a:p>
          <a:p>
            <a:pPr algn="just">
              <a:lnSpc>
                <a:spcPct val="120000"/>
              </a:lnSpc>
            </a:pPr>
            <a:r>
              <a:rPr lang="en-GB" sz="2600" u="sng" dirty="0" smtClean="0"/>
              <a:t>QGIS also </a:t>
            </a:r>
            <a:r>
              <a:rPr lang="en-GB" sz="2600" u="sng" dirty="0"/>
              <a:t>includes data! </a:t>
            </a:r>
            <a:endParaRPr lang="en-GB" sz="2600" u="sng" dirty="0" smtClean="0"/>
          </a:p>
          <a:p>
            <a:pPr algn="just">
              <a:lnSpc>
                <a:spcPct val="120000"/>
              </a:lnSpc>
            </a:pPr>
            <a:endParaRPr lang="en-GB" sz="2600" u="sng" dirty="0" smtClean="0"/>
          </a:p>
          <a:p>
            <a:pPr algn="just">
              <a:lnSpc>
                <a:spcPct val="120000"/>
              </a:lnSpc>
            </a:pPr>
            <a:r>
              <a:rPr lang="en-GB" sz="2600" dirty="0" smtClean="0">
                <a:solidFill>
                  <a:schemeClr val="accent5">
                    <a:lumMod val="75000"/>
                  </a:schemeClr>
                </a:solidFill>
              </a:rPr>
              <a:t>More </a:t>
            </a:r>
            <a:r>
              <a:rPr lang="en-GB" sz="2600" dirty="0">
                <a:solidFill>
                  <a:schemeClr val="accent5">
                    <a:lumMod val="75000"/>
                  </a:schemeClr>
                </a:solidFill>
              </a:rPr>
              <a:t>info about development, developers and philosophy can be found in the web: http://www.qgis.org/en/site/about/index.html</a:t>
            </a:r>
          </a:p>
          <a:p>
            <a:endParaRPr lang="en-GB" dirty="0"/>
          </a:p>
        </p:txBody>
      </p:sp>
    </p:spTree>
    <p:extLst>
      <p:ext uri="{BB962C8B-B14F-4D97-AF65-F5344CB8AC3E}">
        <p14:creationId xmlns:p14="http://schemas.microsoft.com/office/powerpoint/2010/main" val="3461101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275" y="0"/>
            <a:ext cx="10515600" cy="1325563"/>
          </a:xfrm>
        </p:spPr>
        <p:txBody>
          <a:bodyPr/>
          <a:lstStyle/>
          <a:p>
            <a:r>
              <a:rPr lang="en-GB" b="1" dirty="0" smtClean="0"/>
              <a:t>What </a:t>
            </a:r>
            <a:r>
              <a:rPr lang="en-GB" b="1" dirty="0"/>
              <a:t>can I do with QGIS?</a:t>
            </a:r>
            <a:endParaRPr lang="en-GB" dirty="0"/>
          </a:p>
        </p:txBody>
      </p:sp>
      <p:sp>
        <p:nvSpPr>
          <p:cNvPr id="3" name="Content Placeholder 2"/>
          <p:cNvSpPr>
            <a:spLocks noGrp="1"/>
          </p:cNvSpPr>
          <p:nvPr>
            <p:ph idx="1"/>
          </p:nvPr>
        </p:nvSpPr>
        <p:spPr>
          <a:xfrm>
            <a:off x="829146" y="1391059"/>
            <a:ext cx="10515600" cy="4928260"/>
          </a:xfrm>
        </p:spPr>
        <p:txBody>
          <a:bodyPr>
            <a:normAutofit fontScale="77500" lnSpcReduction="20000"/>
          </a:bodyPr>
          <a:lstStyle/>
          <a:p>
            <a:r>
              <a:rPr lang="en-GB" dirty="0"/>
              <a:t> </a:t>
            </a:r>
            <a:r>
              <a:rPr lang="en-GB" u="sng" dirty="0" smtClean="0"/>
              <a:t>Work </a:t>
            </a:r>
            <a:r>
              <a:rPr lang="en-GB" u="sng" dirty="0"/>
              <a:t>with georeferenced </a:t>
            </a:r>
            <a:r>
              <a:rPr lang="en-GB" u="sng" dirty="0" smtClean="0"/>
              <a:t>data: </a:t>
            </a:r>
            <a:r>
              <a:rPr lang="en-GB" dirty="0" smtClean="0"/>
              <a:t>read, visualize, </a:t>
            </a:r>
            <a:r>
              <a:rPr lang="en-GB" dirty="0" smtClean="0"/>
              <a:t>process</a:t>
            </a:r>
          </a:p>
          <a:p>
            <a:endParaRPr lang="en-GB" dirty="0"/>
          </a:p>
          <a:p>
            <a:r>
              <a:rPr lang="en-GB" dirty="0" smtClean="0"/>
              <a:t>Create</a:t>
            </a:r>
            <a:r>
              <a:rPr lang="en-GB" dirty="0"/>
              <a:t>, modify, import, export spatial data (</a:t>
            </a:r>
            <a:r>
              <a:rPr lang="en-GB" dirty="0" smtClean="0"/>
              <a:t>vector </a:t>
            </a:r>
            <a:r>
              <a:rPr lang="en-GB" dirty="0"/>
              <a:t>and raster</a:t>
            </a:r>
            <a:r>
              <a:rPr lang="en-GB" dirty="0" smtClean="0"/>
              <a:t>)</a:t>
            </a:r>
          </a:p>
          <a:p>
            <a:endParaRPr lang="en-GB" dirty="0"/>
          </a:p>
          <a:p>
            <a:r>
              <a:rPr lang="en-GB" u="sng" dirty="0" smtClean="0"/>
              <a:t>Analysis </a:t>
            </a:r>
            <a:r>
              <a:rPr lang="en-GB" u="sng" dirty="0"/>
              <a:t>of spatial </a:t>
            </a:r>
            <a:r>
              <a:rPr lang="en-GB" u="sng" dirty="0" smtClean="0"/>
              <a:t>data</a:t>
            </a:r>
            <a:r>
              <a:rPr lang="en-GB" dirty="0"/>
              <a:t>, spatial analysis with georeferenced and geographical </a:t>
            </a:r>
            <a:r>
              <a:rPr lang="en-GB" dirty="0" smtClean="0"/>
              <a:t>data and many kinds of </a:t>
            </a:r>
            <a:r>
              <a:rPr lang="en-GB" dirty="0" smtClean="0"/>
              <a:t>geoprocessing</a:t>
            </a:r>
          </a:p>
          <a:p>
            <a:endParaRPr lang="en-GB" dirty="0"/>
          </a:p>
          <a:p>
            <a:r>
              <a:rPr lang="en-GB" u="sng" dirty="0" smtClean="0"/>
              <a:t>Batch </a:t>
            </a:r>
            <a:r>
              <a:rPr lang="en-GB" u="sng" dirty="0"/>
              <a:t>work and programming </a:t>
            </a:r>
            <a:r>
              <a:rPr lang="en-GB" dirty="0"/>
              <a:t>with spatial </a:t>
            </a:r>
            <a:r>
              <a:rPr lang="en-GB" dirty="0" smtClean="0"/>
              <a:t>data</a:t>
            </a:r>
          </a:p>
          <a:p>
            <a:endParaRPr lang="en-GB" dirty="0"/>
          </a:p>
          <a:p>
            <a:r>
              <a:rPr lang="en-GB" dirty="0" smtClean="0"/>
              <a:t>Cool </a:t>
            </a:r>
            <a:r>
              <a:rPr lang="en-GB" dirty="0"/>
              <a:t>maps and </a:t>
            </a:r>
            <a:r>
              <a:rPr lang="en-GB" dirty="0" smtClean="0"/>
              <a:t>videos</a:t>
            </a:r>
          </a:p>
          <a:p>
            <a:endParaRPr lang="en-GB" dirty="0"/>
          </a:p>
          <a:p>
            <a:r>
              <a:rPr lang="en-GB" dirty="0" smtClean="0"/>
              <a:t>Be </a:t>
            </a:r>
            <a:r>
              <a:rPr lang="en-GB" dirty="0"/>
              <a:t>part of an exciting GIS open source </a:t>
            </a:r>
            <a:r>
              <a:rPr lang="en-GB" dirty="0" smtClean="0"/>
              <a:t>community</a:t>
            </a:r>
          </a:p>
          <a:p>
            <a:endParaRPr lang="en-GB" dirty="0"/>
          </a:p>
          <a:p>
            <a:pPr marL="0" indent="0">
              <a:buNone/>
            </a:pPr>
            <a:r>
              <a:rPr lang="en-GB" i="1" dirty="0" smtClean="0">
                <a:solidFill>
                  <a:schemeClr val="accent5">
                    <a:lumMod val="75000"/>
                  </a:schemeClr>
                </a:solidFill>
              </a:rPr>
              <a:t>	among </a:t>
            </a:r>
            <a:r>
              <a:rPr lang="en-GB" i="1" dirty="0">
                <a:solidFill>
                  <a:schemeClr val="accent5">
                    <a:lumMod val="75000"/>
                  </a:schemeClr>
                </a:solidFill>
              </a:rPr>
              <a:t>others!</a:t>
            </a:r>
          </a:p>
          <a:p>
            <a:endParaRPr lang="en-GB" dirty="0"/>
          </a:p>
        </p:txBody>
      </p:sp>
    </p:spTree>
    <p:extLst>
      <p:ext uri="{BB962C8B-B14F-4D97-AF65-F5344CB8AC3E}">
        <p14:creationId xmlns:p14="http://schemas.microsoft.com/office/powerpoint/2010/main" val="3533487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704" y="1216922"/>
            <a:ext cx="10515600" cy="5120504"/>
          </a:xfrm>
        </p:spPr>
        <p:txBody>
          <a:bodyPr>
            <a:normAutofit fontScale="85000" lnSpcReduction="20000"/>
          </a:bodyPr>
          <a:lstStyle/>
          <a:p>
            <a:pPr algn="just"/>
            <a:r>
              <a:rPr lang="en-GB" u="sng" dirty="0" smtClean="0">
                <a:effectLst>
                  <a:outerShdw blurRad="38100" dist="38100" dir="2700000" algn="tl">
                    <a:srgbClr val="000000">
                      <a:alpha val="43137"/>
                    </a:srgbClr>
                  </a:outerShdw>
                </a:effectLst>
              </a:rPr>
              <a:t>It has the QGIS main core, and then really interesting plug-ins </a:t>
            </a:r>
            <a:r>
              <a:rPr lang="en-GB" dirty="0" smtClean="0"/>
              <a:t>(developed by the QGIS or other people) – </a:t>
            </a:r>
            <a:r>
              <a:rPr lang="en-GB" i="1" dirty="0" smtClean="0">
                <a:solidFill>
                  <a:schemeClr val="accent5">
                    <a:lumMod val="60000"/>
                    <a:lumOff val="40000"/>
                  </a:schemeClr>
                </a:solidFill>
              </a:rPr>
              <a:t>like R and the </a:t>
            </a:r>
            <a:r>
              <a:rPr lang="en-GB" i="1" dirty="0" smtClean="0">
                <a:solidFill>
                  <a:schemeClr val="accent5">
                    <a:lumMod val="60000"/>
                    <a:lumOff val="40000"/>
                  </a:schemeClr>
                </a:solidFill>
              </a:rPr>
              <a:t>packages</a:t>
            </a:r>
          </a:p>
          <a:p>
            <a:pPr algn="just"/>
            <a:endParaRPr lang="en-GB" i="1" dirty="0" smtClean="0">
              <a:solidFill>
                <a:schemeClr val="accent5">
                  <a:lumMod val="60000"/>
                  <a:lumOff val="40000"/>
                </a:schemeClr>
              </a:solidFill>
            </a:endParaRPr>
          </a:p>
          <a:p>
            <a:pPr algn="just"/>
            <a:r>
              <a:rPr lang="en-GB" dirty="0" smtClean="0"/>
              <a:t>It also incorporates other GIS software inside: </a:t>
            </a:r>
            <a:r>
              <a:rPr lang="en-GB" dirty="0" err="1" smtClean="0"/>
              <a:t>i.e</a:t>
            </a:r>
            <a:r>
              <a:rPr lang="en-GB" dirty="0" smtClean="0"/>
              <a:t> GRASS and </a:t>
            </a:r>
            <a:r>
              <a:rPr lang="en-GB" dirty="0" smtClean="0"/>
              <a:t>SAGA</a:t>
            </a:r>
          </a:p>
          <a:p>
            <a:pPr algn="just"/>
            <a:endParaRPr lang="en-GB" dirty="0" smtClean="0"/>
          </a:p>
          <a:p>
            <a:pPr algn="just"/>
            <a:r>
              <a:rPr lang="en-GB" dirty="0" smtClean="0"/>
              <a:t>You can code your own stuff – in Python and C++ (not in odd and old languages</a:t>
            </a:r>
            <a:r>
              <a:rPr lang="en-GB" dirty="0" smtClean="0"/>
              <a:t>)</a:t>
            </a:r>
          </a:p>
          <a:p>
            <a:pPr algn="just"/>
            <a:endParaRPr lang="en-GB" dirty="0" smtClean="0"/>
          </a:p>
          <a:p>
            <a:pPr algn="just"/>
            <a:r>
              <a:rPr lang="en-GB" dirty="0" smtClean="0"/>
              <a:t>You can download your data from the server, and even processing online data </a:t>
            </a:r>
            <a:r>
              <a:rPr lang="en-GB" dirty="0" smtClean="0">
                <a:solidFill>
                  <a:schemeClr val="accent5">
                    <a:lumMod val="60000"/>
                    <a:lumOff val="40000"/>
                  </a:schemeClr>
                </a:solidFill>
              </a:rPr>
              <a:t>(I’ve never used this, so I am afraid I cannot help much</a:t>
            </a:r>
            <a:r>
              <a:rPr lang="en-GB" dirty="0" smtClean="0">
                <a:solidFill>
                  <a:schemeClr val="accent5">
                    <a:lumMod val="60000"/>
                    <a:lumOff val="40000"/>
                  </a:schemeClr>
                </a:solidFill>
              </a:rPr>
              <a:t>)</a:t>
            </a:r>
          </a:p>
          <a:p>
            <a:pPr algn="just"/>
            <a:endParaRPr lang="en-GB" dirty="0" smtClean="0">
              <a:solidFill>
                <a:schemeClr val="accent5">
                  <a:lumMod val="60000"/>
                  <a:lumOff val="40000"/>
                </a:schemeClr>
              </a:solidFill>
            </a:endParaRPr>
          </a:p>
          <a:p>
            <a:pPr algn="just"/>
            <a:r>
              <a:rPr lang="en-GB" i="1" dirty="0" smtClean="0"/>
              <a:t>Please, bear in mind that some functions may be </a:t>
            </a:r>
            <a:r>
              <a:rPr lang="en-GB" i="1" dirty="0" smtClean="0"/>
              <a:t>duplicated</a:t>
            </a:r>
          </a:p>
          <a:p>
            <a:pPr algn="just"/>
            <a:endParaRPr lang="en-GB" i="1" dirty="0" smtClean="0"/>
          </a:p>
          <a:p>
            <a:pPr algn="just"/>
            <a:r>
              <a:rPr lang="en-GB" i="1" dirty="0" smtClean="0"/>
              <a:t>New and exciting functions and plug-ins are appearing!</a:t>
            </a:r>
            <a:endParaRPr lang="en-GB" i="1" dirty="0"/>
          </a:p>
        </p:txBody>
      </p:sp>
      <p:sp>
        <p:nvSpPr>
          <p:cNvPr id="4" name="Title 3"/>
          <p:cNvSpPr>
            <a:spLocks noGrp="1"/>
          </p:cNvSpPr>
          <p:nvPr>
            <p:ph type="title"/>
          </p:nvPr>
        </p:nvSpPr>
        <p:spPr>
          <a:xfrm>
            <a:off x="104869" y="0"/>
            <a:ext cx="10515600" cy="1004935"/>
          </a:xfrm>
        </p:spPr>
        <p:txBody>
          <a:bodyPr/>
          <a:lstStyle/>
          <a:p>
            <a:r>
              <a:rPr lang="en-GB" dirty="0"/>
              <a:t>		</a:t>
            </a:r>
            <a:r>
              <a:rPr lang="en-GB" b="1" dirty="0" smtClean="0"/>
              <a:t>QGIS built-</a:t>
            </a:r>
            <a:r>
              <a:rPr lang="en-GB" b="1" dirty="0" err="1" smtClean="0"/>
              <a:t>ings</a:t>
            </a:r>
            <a:endParaRPr lang="en-GB" b="1" dirty="0"/>
          </a:p>
        </p:txBody>
      </p:sp>
    </p:spTree>
    <p:extLst>
      <p:ext uri="{BB962C8B-B14F-4D97-AF65-F5344CB8AC3E}">
        <p14:creationId xmlns:p14="http://schemas.microsoft.com/office/powerpoint/2010/main" val="41151775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704" y="1216922"/>
            <a:ext cx="10515600" cy="5120504"/>
          </a:xfrm>
        </p:spPr>
        <p:txBody>
          <a:bodyPr>
            <a:normAutofit fontScale="85000" lnSpcReduction="10000"/>
          </a:bodyPr>
          <a:lstStyle/>
          <a:p>
            <a:pPr algn="just"/>
            <a:r>
              <a:rPr lang="en-GB" u="sng" dirty="0" smtClean="0">
                <a:effectLst>
                  <a:outerShdw blurRad="38100" dist="38100" dir="2700000" algn="tl">
                    <a:srgbClr val="000000">
                      <a:alpha val="43137"/>
                    </a:srgbClr>
                  </a:outerShdw>
                </a:effectLst>
              </a:rPr>
              <a:t>It has the QGIS main core, and then really interesting plug-ins </a:t>
            </a:r>
            <a:r>
              <a:rPr lang="en-GB" dirty="0" smtClean="0"/>
              <a:t>(developed by the QGIS or other people) </a:t>
            </a:r>
            <a:endParaRPr lang="en-GB" dirty="0" smtClean="0"/>
          </a:p>
          <a:p>
            <a:pPr algn="just"/>
            <a:endParaRPr lang="en-GB" dirty="0"/>
          </a:p>
          <a:p>
            <a:pPr algn="just"/>
            <a:r>
              <a:rPr lang="en-GB" dirty="0" smtClean="0"/>
              <a:t>It </a:t>
            </a:r>
            <a:r>
              <a:rPr lang="en-GB" dirty="0" smtClean="0"/>
              <a:t>also incorporates other GIS software inside: </a:t>
            </a:r>
            <a:r>
              <a:rPr lang="en-GB" dirty="0" err="1" smtClean="0"/>
              <a:t>i.e</a:t>
            </a:r>
            <a:r>
              <a:rPr lang="en-GB" dirty="0" smtClean="0"/>
              <a:t> GRASS and </a:t>
            </a:r>
            <a:r>
              <a:rPr lang="en-GB" dirty="0" smtClean="0"/>
              <a:t>SAGA</a:t>
            </a:r>
          </a:p>
          <a:p>
            <a:pPr algn="just"/>
            <a:endParaRPr lang="en-GB" dirty="0" smtClean="0"/>
          </a:p>
          <a:p>
            <a:pPr algn="just"/>
            <a:r>
              <a:rPr lang="en-GB" dirty="0" smtClean="0"/>
              <a:t>You can code your own stuff – in Python and C++ (not in odd and old languages</a:t>
            </a:r>
            <a:r>
              <a:rPr lang="en-GB" dirty="0" smtClean="0"/>
              <a:t>)</a:t>
            </a:r>
          </a:p>
          <a:p>
            <a:pPr algn="just"/>
            <a:endParaRPr lang="en-GB" dirty="0" smtClean="0"/>
          </a:p>
          <a:p>
            <a:pPr algn="just"/>
            <a:r>
              <a:rPr lang="en-GB" dirty="0" smtClean="0"/>
              <a:t>You can download your data from the server, and even processing online </a:t>
            </a:r>
            <a:r>
              <a:rPr lang="en-GB" dirty="0" smtClean="0"/>
              <a:t>data</a:t>
            </a:r>
          </a:p>
          <a:p>
            <a:pPr algn="just"/>
            <a:endParaRPr lang="en-GB" dirty="0" smtClean="0">
              <a:solidFill>
                <a:schemeClr val="accent5">
                  <a:lumMod val="60000"/>
                  <a:lumOff val="40000"/>
                </a:schemeClr>
              </a:solidFill>
            </a:endParaRPr>
          </a:p>
          <a:p>
            <a:pPr algn="just"/>
            <a:r>
              <a:rPr lang="en-GB" i="1" dirty="0" smtClean="0"/>
              <a:t>Please, bear in mind that some functions may be </a:t>
            </a:r>
            <a:r>
              <a:rPr lang="en-GB" i="1" dirty="0" smtClean="0"/>
              <a:t>duplicated</a:t>
            </a:r>
          </a:p>
          <a:p>
            <a:pPr algn="just"/>
            <a:endParaRPr lang="en-GB" i="1" dirty="0" smtClean="0"/>
          </a:p>
          <a:p>
            <a:pPr algn="just"/>
            <a:r>
              <a:rPr lang="en-GB" i="1" dirty="0" smtClean="0"/>
              <a:t>New and exciting functions and plug-ins are appearing!</a:t>
            </a:r>
            <a:endParaRPr lang="en-GB" i="1" dirty="0"/>
          </a:p>
        </p:txBody>
      </p:sp>
      <p:sp>
        <p:nvSpPr>
          <p:cNvPr id="4" name="Title 3"/>
          <p:cNvSpPr>
            <a:spLocks noGrp="1"/>
          </p:cNvSpPr>
          <p:nvPr>
            <p:ph type="title"/>
          </p:nvPr>
        </p:nvSpPr>
        <p:spPr>
          <a:xfrm>
            <a:off x="104869" y="0"/>
            <a:ext cx="10515600" cy="1004935"/>
          </a:xfrm>
        </p:spPr>
        <p:txBody>
          <a:bodyPr/>
          <a:lstStyle/>
          <a:p>
            <a:r>
              <a:rPr lang="en-GB" dirty="0"/>
              <a:t>		</a:t>
            </a:r>
            <a:r>
              <a:rPr lang="en-GB" b="1" dirty="0" smtClean="0"/>
              <a:t>QGIS built-</a:t>
            </a:r>
            <a:r>
              <a:rPr lang="en-GB" b="1" dirty="0" err="1" smtClean="0"/>
              <a:t>ings</a:t>
            </a:r>
            <a:endParaRPr lang="en-GB" b="1" dirty="0"/>
          </a:p>
        </p:txBody>
      </p:sp>
      <p:sp>
        <p:nvSpPr>
          <p:cNvPr id="2" name="Oval 1"/>
          <p:cNvSpPr/>
          <p:nvPr/>
        </p:nvSpPr>
        <p:spPr>
          <a:xfrm>
            <a:off x="7432895" y="941560"/>
            <a:ext cx="1602463" cy="96872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Down Arrow 4"/>
          <p:cNvSpPr/>
          <p:nvPr/>
        </p:nvSpPr>
        <p:spPr>
          <a:xfrm rot="2469711">
            <a:off x="8718487" y="497941"/>
            <a:ext cx="316871" cy="5069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904272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2240</TotalTime>
  <Words>1780</Words>
  <Application>Microsoft Office PowerPoint</Application>
  <PresentationFormat>Widescreen</PresentationFormat>
  <Paragraphs>304</Paragraphs>
  <Slides>36</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Forte</vt:lpstr>
      <vt:lpstr>Wingdings</vt:lpstr>
      <vt:lpstr>Office Theme</vt:lpstr>
      <vt:lpstr>Tutorial: An introduction to QGIS </vt:lpstr>
      <vt:lpstr>PowerPoint Presentation</vt:lpstr>
      <vt:lpstr>In this tutorial we will explore:</vt:lpstr>
      <vt:lpstr>In this tutorial we will explore:</vt:lpstr>
      <vt:lpstr>1. What’s QGIS?</vt:lpstr>
      <vt:lpstr>1. What’s QGIS?</vt:lpstr>
      <vt:lpstr>What can I do with QGIS?</vt:lpstr>
      <vt:lpstr>  QGIS built-ings</vt:lpstr>
      <vt:lpstr>  QGIS built-ings</vt:lpstr>
      <vt:lpstr>2. QGIS interface</vt:lpstr>
      <vt:lpstr>PowerPoint Presentation</vt:lpstr>
      <vt:lpstr>First step: open data</vt:lpstr>
      <vt:lpstr>Using QGIS…</vt:lpstr>
      <vt:lpstr>Practise 1: VISUALISING DATA</vt:lpstr>
      <vt:lpstr>PowerPoint Presentation</vt:lpstr>
      <vt:lpstr>Check Data-file properties</vt:lpstr>
      <vt:lpstr>To explore the data in more detail:</vt:lpstr>
      <vt:lpstr>SELECT SPATIAL DATA BY ATTRIBUTES </vt:lpstr>
      <vt:lpstr>3. QGIS FUNCTIONS and DATA EDIT</vt:lpstr>
      <vt:lpstr>Practise: CREATE A NEW SHAPEFILE </vt:lpstr>
      <vt:lpstr>Practise: Create a new shapefile by selecting attributes – points in the southern hemisphere </vt:lpstr>
      <vt:lpstr>Functions for data vector:</vt:lpstr>
      <vt:lpstr>Functions for raster vector:</vt:lpstr>
      <vt:lpstr>The processing toolbox</vt:lpstr>
      <vt:lpstr>Practise: Adding the value of precipitation to the south plot data </vt:lpstr>
      <vt:lpstr>OPTION 1: ADDING A PLUG-IN</vt:lpstr>
      <vt:lpstr>OPTION 1: ADDING A PLUG-IN</vt:lpstr>
      <vt:lpstr>PowerPoint Presentation</vt:lpstr>
      <vt:lpstr>Extract data from a raster to points  </vt:lpstr>
      <vt:lpstr>4. Create/personalize your own maps</vt:lpstr>
      <vt:lpstr>composer</vt:lpstr>
      <vt:lpstr>Open the composer and play around</vt:lpstr>
      <vt:lpstr>Export your map :)</vt:lpstr>
      <vt:lpstr>Some free spatial data sources:</vt:lpstr>
      <vt:lpstr>Some free spatial data sources:</vt:lpstr>
      <vt:lpstr>PowerPoint Presentation</vt:lpstr>
    </vt:vector>
  </TitlesOfParts>
  <Company>University of Aberdeen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QGIS </dc:title>
  <dc:creator>Ledo, Alicia</dc:creator>
  <cp:lastModifiedBy>Ledo, Alicia</cp:lastModifiedBy>
  <cp:revision>113</cp:revision>
  <cp:lastPrinted>2017-11-20T17:43:57Z</cp:lastPrinted>
  <dcterms:created xsi:type="dcterms:W3CDTF">2017-11-20T12:28:08Z</dcterms:created>
  <dcterms:modified xsi:type="dcterms:W3CDTF">2017-12-05T10:27:31Z</dcterms:modified>
</cp:coreProperties>
</file>